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Helvetica World" panose="020B0500040000020004" pitchFamily="34" charset="-128"/>
      <p:regular r:id="rId21"/>
    </p:embeddedFont>
    <p:embeddedFont>
      <p:font typeface="Helvetica World Bold" panose="020B0800040000020004" pitchFamily="34" charset="-128"/>
      <p:regular r:id="rId22"/>
    </p:embeddedFont>
    <p:embeddedFont>
      <p:font typeface="Arimo" panose="020B0604020202020204" pitchFamily="34" charset="0"/>
      <p:regular r:id="rId23"/>
    </p:embeddedFont>
    <p:embeddedFont>
      <p:font typeface="Arimo Bold" panose="020B0704020202020204" pitchFamily="34" charset="0"/>
      <p:regular r:id="rId24"/>
    </p:embeddedFont>
    <p:embeddedFont>
      <p:font typeface="Be Vietnam" pitchFamily="2" charset="0"/>
      <p:regular r:id="rId25"/>
    </p:embeddedFont>
    <p:embeddedFont>
      <p:font typeface="Be Vietnam Medium" pitchFamily="2" charset="0"/>
      <p:regular r:id="rId26"/>
    </p:embeddedFont>
    <p:embeddedFont>
      <p:font typeface="Be Vietnam Ultra-Bold" pitchFamily="2" charset="0"/>
      <p:regular r:id="rId27"/>
    </p:embeddedFont>
    <p:embeddedFont>
      <p:font typeface="Montserrat Bold" pitchFamily="2" charset="0"/>
      <p:regular r:id="rId28"/>
    </p:embeddedFont>
    <p:embeddedFont>
      <p:font typeface="Montserrat Bold Italics" pitchFamily="2" charset="0"/>
      <p:regular r:id="rId29"/>
    </p:embeddedFont>
    <p:embeddedFont>
      <p:font typeface="Montserrat Medium" panose="02000000000000000000" pitchFamily="2" charset="0"/>
      <p:regular r:id="rId30"/>
    </p:embeddedFont>
    <p:embeddedFont>
      <p:font typeface="PT Sans" panose="02000000000000000000" pitchFamily="2" charset="0"/>
      <p:regular r:id="rId31"/>
    </p:embeddedFont>
    <p:embeddedFont>
      <p:font typeface="Times New Roman Bold" panose="02030802070405020303" pitchFamily="18" charset="0"/>
      <p:regular r:id="rId32"/>
      <p:bold r:id="rId33"/>
    </p:embeddedFont>
    <p:embeddedFont>
      <p:font typeface="TT Rounds Condensed" panose="02000506030000020003" pitchFamily="2" charset="0"/>
      <p:regular r:id="rId34"/>
    </p:embeddedFont>
    <p:embeddedFont>
      <p:font typeface="TT Rounds Condensed Bold" panose="02000806030000020003" pitchFamily="2"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37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6.fntdata"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1.fntdata" /><Relationship Id="rId34" Type="http://schemas.openxmlformats.org/officeDocument/2006/relationships/font" Target="fonts/font1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5.fntdata" /><Relationship Id="rId33" Type="http://schemas.openxmlformats.org/officeDocument/2006/relationships/font" Target="fonts/font13.fntdata"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9.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32" Type="http://schemas.openxmlformats.org/officeDocument/2006/relationships/font" Target="fonts/font12.fntdata" /><Relationship Id="rId37" Type="http://schemas.openxmlformats.org/officeDocument/2006/relationships/viewProps" Target="viewProps.xml" /><Relationship Id="rId40" Type="http://schemas.microsoft.com/office/2016/11/relationships/changesInfo" Target="changesInfos/changesInfo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28" Type="http://schemas.openxmlformats.org/officeDocument/2006/relationships/font" Target="fonts/font8.fntdata"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11.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27" Type="http://schemas.openxmlformats.org/officeDocument/2006/relationships/font" Target="fonts/font7.fntdata" /><Relationship Id="rId30" Type="http://schemas.openxmlformats.org/officeDocument/2006/relationships/font" Target="fonts/font10.fntdata" /><Relationship Id="rId35" Type="http://schemas.openxmlformats.org/officeDocument/2006/relationships/font" Target="fonts/font15.fntdata"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HOHANUR RAHMAN SHOHAN" userId="5d7f12b6-0a6a-48dd-adaa-5f72beb33e17" providerId="ADAL" clId="{F21EAB06-CC39-EE4D-9A3F-6A1FA88D2729}"/>
    <pc:docChg chg="modSld">
      <pc:chgData name="MD. SHOHANUR RAHMAN SHOHAN" userId="5d7f12b6-0a6a-48dd-adaa-5f72beb33e17" providerId="ADAL" clId="{F21EAB06-CC39-EE4D-9A3F-6A1FA88D2729}" dt="2024-11-19T01:23:43.173" v="5" actId="20577"/>
      <pc:docMkLst>
        <pc:docMk/>
      </pc:docMkLst>
      <pc:sldChg chg="modSp">
        <pc:chgData name="MD. SHOHANUR RAHMAN SHOHAN" userId="5d7f12b6-0a6a-48dd-adaa-5f72beb33e17" providerId="ADAL" clId="{F21EAB06-CC39-EE4D-9A3F-6A1FA88D2729}" dt="2024-11-19T01:23:43.173" v="5" actId="20577"/>
        <pc:sldMkLst>
          <pc:docMk/>
          <pc:sldMk cId="0" sldId="272"/>
        </pc:sldMkLst>
        <pc:spChg chg="mod">
          <ac:chgData name="MD. SHOHANUR RAHMAN SHOHAN" userId="5d7f12b6-0a6a-48dd-adaa-5f72beb33e17" providerId="ADAL" clId="{F21EAB06-CC39-EE4D-9A3F-6A1FA88D2729}" dt="2024-11-19T01:23:43.173" v="5" actId="20577"/>
          <ac:spMkLst>
            <pc:docMk/>
            <pc:sldMk cId="0" sldId="272"/>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jpeg" /><Relationship Id="rId1" Type="http://schemas.openxmlformats.org/officeDocument/2006/relationships/slideLayout" Target="../slideLayouts/slideLayout7.xml" /><Relationship Id="rId5" Type="http://schemas.openxmlformats.org/officeDocument/2006/relationships/image" Target="../media/image26.png" /><Relationship Id="rId4" Type="http://schemas.openxmlformats.org/officeDocument/2006/relationships/image" Target="../media/image9.svg"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jpeg" /><Relationship Id="rId1" Type="http://schemas.openxmlformats.org/officeDocument/2006/relationships/slideLayout" Target="../slideLayouts/slideLayout7.xml" /><Relationship Id="rId5" Type="http://schemas.openxmlformats.org/officeDocument/2006/relationships/image" Target="../media/image27.jpeg" /><Relationship Id="rId4" Type="http://schemas.openxmlformats.org/officeDocument/2006/relationships/image" Target="../media/image9.svg" /></Relationships>
</file>

<file path=ppt/slides/_rels/slide12.xml.rels><?xml version="1.0" encoding="UTF-8" standalone="yes"?>
<Relationships xmlns="http://schemas.openxmlformats.org/package/2006/relationships"><Relationship Id="rId3" Type="http://schemas.openxmlformats.org/officeDocument/2006/relationships/image" Target="../media/image12.png" /><Relationship Id="rId7" Type="http://schemas.openxmlformats.org/officeDocument/2006/relationships/image" Target="../media/image30.jpeg" /><Relationship Id="rId2" Type="http://schemas.openxmlformats.org/officeDocument/2006/relationships/image" Target="../media/image7.jpeg" /><Relationship Id="rId1" Type="http://schemas.openxmlformats.org/officeDocument/2006/relationships/slideLayout" Target="../slideLayouts/slideLayout7.xml" /><Relationship Id="rId6" Type="http://schemas.openxmlformats.org/officeDocument/2006/relationships/image" Target="../media/image29.svg" /><Relationship Id="rId5" Type="http://schemas.openxmlformats.org/officeDocument/2006/relationships/image" Target="../media/image28.png" /><Relationship Id="rId4" Type="http://schemas.openxmlformats.org/officeDocument/2006/relationships/image" Target="../media/image13.svg" /></Relationships>
</file>

<file path=ppt/slides/_rels/slide13.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32.svg" /></Relationships>
</file>

<file path=ppt/slides/_rels/slide14.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34.svg" /></Relationships>
</file>

<file path=ppt/slides/_rels/slide15.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34.svg" /></Relationships>
</file>

<file path=ppt/slides/_rels/slide16.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34.svg" /></Relationships>
</file>

<file path=ppt/slides/_rels/slide17.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34.svg" /></Relationships>
</file>

<file path=ppt/slides/_rels/slide18.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7.jpeg" /><Relationship Id="rId1" Type="http://schemas.openxmlformats.org/officeDocument/2006/relationships/slideLayout" Target="../slideLayouts/slideLayout7.xml" /><Relationship Id="rId4" Type="http://schemas.openxmlformats.org/officeDocument/2006/relationships/image" Target="../media/image36.svg" /></Relationships>
</file>

<file path=ppt/slides/_rels/slide1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jpeg" /><Relationship Id="rId1" Type="http://schemas.openxmlformats.org/officeDocument/2006/relationships/slideLayout" Target="../slideLayouts/slideLayout7.xml" /><Relationship Id="rId6" Type="http://schemas.openxmlformats.org/officeDocument/2006/relationships/image" Target="../media/image38.svg" /><Relationship Id="rId5" Type="http://schemas.openxmlformats.org/officeDocument/2006/relationships/image" Target="../media/image37.png" /><Relationship Id="rId4" Type="http://schemas.openxmlformats.org/officeDocument/2006/relationships/image" Target="../media/image9.svg" /></Relationships>
</file>

<file path=ppt/slides/_rels/slide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6.png"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jpeg" /><Relationship Id="rId1" Type="http://schemas.openxmlformats.org/officeDocument/2006/relationships/slideLayout" Target="../slideLayouts/slideLayout7.xml" /><Relationship Id="rId5" Type="http://schemas.openxmlformats.org/officeDocument/2006/relationships/image" Target="../media/image10.png" /><Relationship Id="rId4" Type="http://schemas.openxmlformats.org/officeDocument/2006/relationships/image" Target="../media/image9.svg"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jpeg" /><Relationship Id="rId1" Type="http://schemas.openxmlformats.org/officeDocument/2006/relationships/slideLayout" Target="../slideLayouts/slideLayout7.xml" /><Relationship Id="rId5" Type="http://schemas.openxmlformats.org/officeDocument/2006/relationships/image" Target="../media/image11.png" /><Relationship Id="rId4" Type="http://schemas.openxmlformats.org/officeDocument/2006/relationships/image" Target="../media/image9.svg" /></Relationships>
</file>

<file path=ppt/slides/_rels/slide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7.jpeg"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4" Type="http://schemas.openxmlformats.org/officeDocument/2006/relationships/image" Target="../media/image13.svg" /></Relationships>
</file>

<file path=ppt/slides/_rels/slide9.xml.rels><?xml version="1.0" encoding="UTF-8" standalone="yes"?>
<Relationships xmlns="http://schemas.openxmlformats.org/package/2006/relationships"><Relationship Id="rId8" Type="http://schemas.openxmlformats.org/officeDocument/2006/relationships/image" Target="../media/image21.svg" /><Relationship Id="rId3" Type="http://schemas.openxmlformats.org/officeDocument/2006/relationships/image" Target="../media/image16.png" /><Relationship Id="rId7" Type="http://schemas.openxmlformats.org/officeDocument/2006/relationships/image" Target="../media/image20.png" /><Relationship Id="rId12" Type="http://schemas.openxmlformats.org/officeDocument/2006/relationships/image" Target="../media/image25.svg" /><Relationship Id="rId2" Type="http://schemas.openxmlformats.org/officeDocument/2006/relationships/image" Target="../media/image7.jpeg" /><Relationship Id="rId1" Type="http://schemas.openxmlformats.org/officeDocument/2006/relationships/slideLayout" Target="../slideLayouts/slideLayout7.xml" /><Relationship Id="rId6" Type="http://schemas.openxmlformats.org/officeDocument/2006/relationships/image" Target="../media/image19.svg" /><Relationship Id="rId11" Type="http://schemas.openxmlformats.org/officeDocument/2006/relationships/image" Target="../media/image24.png" /><Relationship Id="rId5" Type="http://schemas.openxmlformats.org/officeDocument/2006/relationships/image" Target="../media/image18.png" /><Relationship Id="rId10" Type="http://schemas.openxmlformats.org/officeDocument/2006/relationships/image" Target="../media/image23.svg" /><Relationship Id="rId4" Type="http://schemas.openxmlformats.org/officeDocument/2006/relationships/image" Target="../media/image17.svg" /><Relationship Id="rId9"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it-IT"/>
          </a:p>
        </p:txBody>
      </p:sp>
      <p:grpSp>
        <p:nvGrpSpPr>
          <p:cNvPr id="3" name="Group 3"/>
          <p:cNvGrpSpPr/>
          <p:nvPr/>
        </p:nvGrpSpPr>
        <p:grpSpPr>
          <a:xfrm rot="-5400000">
            <a:off x="-5804086" y="4167832"/>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EDD0D5"/>
            </a:solidFill>
          </p:spPr>
          <p:txBody>
            <a:bodyPr/>
            <a:lstStyle/>
            <a:p>
              <a:endParaRPr lang="it-IT"/>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p:nvPr/>
        </p:nvGrpSpPr>
        <p:grpSpPr>
          <a:xfrm rot="-5400000">
            <a:off x="10384960" y="2586040"/>
            <a:ext cx="11608173" cy="5114921"/>
            <a:chOff x="0" y="0"/>
            <a:chExt cx="5254699" cy="2315383"/>
          </a:xfrm>
        </p:grpSpPr>
        <p:sp>
          <p:nvSpPr>
            <p:cNvPr id="7" name="Freeform 7"/>
            <p:cNvSpPr/>
            <p:nvPr/>
          </p:nvSpPr>
          <p:spPr>
            <a:xfrm>
              <a:off x="0" y="0"/>
              <a:ext cx="5254699" cy="2315383"/>
            </a:xfrm>
            <a:custGeom>
              <a:avLst/>
              <a:gdLst/>
              <a:ahLst/>
              <a:cxnLst/>
              <a:rect l="l" t="t" r="r" b="b"/>
              <a:pathLst>
                <a:path w="5254699" h="2315383">
                  <a:moveTo>
                    <a:pt x="0" y="0"/>
                  </a:moveTo>
                  <a:lnTo>
                    <a:pt x="5254699" y="0"/>
                  </a:lnTo>
                  <a:lnTo>
                    <a:pt x="5254699" y="2315383"/>
                  </a:lnTo>
                  <a:lnTo>
                    <a:pt x="0" y="2315383"/>
                  </a:lnTo>
                  <a:close/>
                </a:path>
              </a:pathLst>
            </a:custGeom>
            <a:solidFill>
              <a:srgbClr val="EDD0D5"/>
            </a:solidFill>
          </p:spPr>
          <p:txBody>
            <a:bodyPr/>
            <a:lstStyle/>
            <a:p>
              <a:endParaRPr lang="it-IT"/>
            </a:p>
          </p:txBody>
        </p:sp>
        <p:sp>
          <p:nvSpPr>
            <p:cNvPr id="8" name="TextBox 8"/>
            <p:cNvSpPr txBox="1"/>
            <p:nvPr/>
          </p:nvSpPr>
          <p:spPr>
            <a:xfrm>
              <a:off x="0" y="-19050"/>
              <a:ext cx="5254699" cy="2334433"/>
            </a:xfrm>
            <a:prstGeom prst="rect">
              <a:avLst/>
            </a:prstGeom>
          </p:spPr>
          <p:txBody>
            <a:bodyPr lIns="29557" tIns="29557" rIns="29557" bIns="29557" rtlCol="0" anchor="ctr"/>
            <a:lstStyle/>
            <a:p>
              <a:pPr algn="ctr">
                <a:lnSpc>
                  <a:spcPts val="1547"/>
                </a:lnSpc>
                <a:spcBef>
                  <a:spcPct val="0"/>
                </a:spcBef>
              </a:pPr>
              <a:endParaRPr/>
            </a:p>
          </p:txBody>
        </p:sp>
      </p:grpSp>
      <p:grpSp>
        <p:nvGrpSpPr>
          <p:cNvPr id="9" name="Group 9"/>
          <p:cNvGrpSpPr>
            <a:grpSpLocks noChangeAspect="1"/>
          </p:cNvGrpSpPr>
          <p:nvPr/>
        </p:nvGrpSpPr>
        <p:grpSpPr>
          <a:xfrm>
            <a:off x="10088082" y="1291009"/>
            <a:ext cx="7993937" cy="7967291"/>
            <a:chOff x="0" y="0"/>
            <a:chExt cx="4572000" cy="4556760"/>
          </a:xfrm>
        </p:grpSpPr>
        <p:sp>
          <p:nvSpPr>
            <p:cNvPr id="10" name="Freeform 10"/>
            <p:cNvSpPr/>
            <p:nvPr/>
          </p:nvSpPr>
          <p:spPr>
            <a:xfrm>
              <a:off x="-127" y="889"/>
              <a:ext cx="4572381" cy="4554983"/>
            </a:xfrm>
            <a:custGeom>
              <a:avLst/>
              <a:gdLst/>
              <a:ahLst/>
              <a:cxnLst/>
              <a:rect l="l" t="t" r="r" b="b"/>
              <a:pathLst>
                <a:path w="4572381" h="4554983">
                  <a:moveTo>
                    <a:pt x="4572254" y="3402838"/>
                  </a:moveTo>
                  <a:cubicBezTo>
                    <a:pt x="4572381" y="4037711"/>
                    <a:pt x="4057523" y="4552696"/>
                    <a:pt x="3422015" y="4552823"/>
                  </a:cubicBezTo>
                  <a:lnTo>
                    <a:pt x="2493010" y="4552950"/>
                  </a:lnTo>
                  <a:lnTo>
                    <a:pt x="2493010" y="4554728"/>
                  </a:lnTo>
                  <a:lnTo>
                    <a:pt x="1149731" y="4554855"/>
                  </a:lnTo>
                  <a:cubicBezTo>
                    <a:pt x="515112" y="4554983"/>
                    <a:pt x="254" y="4039997"/>
                    <a:pt x="254" y="3405124"/>
                  </a:cubicBezTo>
                  <a:cubicBezTo>
                    <a:pt x="254" y="2859914"/>
                    <a:pt x="382397" y="2389759"/>
                    <a:pt x="915416" y="2278127"/>
                  </a:cubicBezTo>
                  <a:cubicBezTo>
                    <a:pt x="382397" y="2167509"/>
                    <a:pt x="127" y="1697355"/>
                    <a:pt x="0" y="1152144"/>
                  </a:cubicBezTo>
                  <a:cubicBezTo>
                    <a:pt x="0" y="517271"/>
                    <a:pt x="514731" y="2286"/>
                    <a:pt x="1149350" y="2159"/>
                  </a:cubicBezTo>
                  <a:lnTo>
                    <a:pt x="2079244" y="2032"/>
                  </a:lnTo>
                  <a:lnTo>
                    <a:pt x="2079244" y="254"/>
                  </a:lnTo>
                  <a:lnTo>
                    <a:pt x="3422523" y="127"/>
                  </a:lnTo>
                  <a:cubicBezTo>
                    <a:pt x="4057142" y="0"/>
                    <a:pt x="4572000" y="514985"/>
                    <a:pt x="4572000" y="1149858"/>
                  </a:cubicBezTo>
                  <a:cubicBezTo>
                    <a:pt x="4572000" y="1695069"/>
                    <a:pt x="4189857" y="2165223"/>
                    <a:pt x="3656838" y="2276856"/>
                  </a:cubicBezTo>
                  <a:cubicBezTo>
                    <a:pt x="4189857" y="2388489"/>
                    <a:pt x="4572127" y="2858516"/>
                    <a:pt x="4572254" y="3402838"/>
                  </a:cubicBezTo>
                  <a:close/>
                </a:path>
              </a:pathLst>
            </a:custGeom>
            <a:blipFill>
              <a:blip r:embed="rId3"/>
              <a:stretch>
                <a:fillRect l="-24899" r="-24899"/>
              </a:stretch>
            </a:blipFill>
          </p:spPr>
          <p:txBody>
            <a:bodyPr/>
            <a:lstStyle/>
            <a:p>
              <a:endParaRPr lang="it-IT"/>
            </a:p>
          </p:txBody>
        </p:sp>
        <p:sp>
          <p:nvSpPr>
            <p:cNvPr id="11" name="Freeform 11"/>
            <p:cNvSpPr/>
            <p:nvPr/>
          </p:nvSpPr>
          <p:spPr>
            <a:xfrm>
              <a:off x="-127" y="1143"/>
              <a:ext cx="4572127" cy="4555617"/>
            </a:xfrm>
            <a:custGeom>
              <a:avLst/>
              <a:gdLst/>
              <a:ahLst/>
              <a:cxnLst/>
              <a:rect l="l" t="t" r="r" b="b"/>
              <a:pathLst>
                <a:path w="4572127" h="4555617">
                  <a:moveTo>
                    <a:pt x="4572127" y="4555617"/>
                  </a:moveTo>
                  <a:lnTo>
                    <a:pt x="0" y="4555617"/>
                  </a:lnTo>
                  <a:lnTo>
                    <a:pt x="0" y="0"/>
                  </a:lnTo>
                  <a:lnTo>
                    <a:pt x="4572127" y="0"/>
                  </a:lnTo>
                  <a:lnTo>
                    <a:pt x="4572127" y="4555617"/>
                  </a:lnTo>
                  <a:close/>
                </a:path>
              </a:pathLst>
            </a:custGeom>
            <a:blipFill>
              <a:blip r:embed="rId4"/>
              <a:stretch>
                <a:fillRect l="-6" r="-6"/>
              </a:stretch>
            </a:blipFill>
          </p:spPr>
          <p:txBody>
            <a:bodyPr/>
            <a:lstStyle/>
            <a:p>
              <a:endParaRPr lang="it-IT"/>
            </a:p>
          </p:txBody>
        </p:sp>
      </p:grpSp>
      <p:sp>
        <p:nvSpPr>
          <p:cNvPr id="12" name="TextBox 12"/>
          <p:cNvSpPr txBox="1"/>
          <p:nvPr/>
        </p:nvSpPr>
        <p:spPr>
          <a:xfrm>
            <a:off x="649170" y="1133475"/>
            <a:ext cx="9703603" cy="4323969"/>
          </a:xfrm>
          <a:prstGeom prst="rect">
            <a:avLst/>
          </a:prstGeom>
        </p:spPr>
        <p:txBody>
          <a:bodyPr lIns="0" tIns="0" rIns="0" bIns="0" rtlCol="0" anchor="t">
            <a:spAutoFit/>
          </a:bodyPr>
          <a:lstStyle/>
          <a:p>
            <a:pPr algn="l">
              <a:lnSpc>
                <a:spcPts val="6798"/>
              </a:lnSpc>
            </a:pPr>
            <a:r>
              <a:rPr lang="en-US" sz="6600" b="1" spc="-349">
                <a:solidFill>
                  <a:srgbClr val="FFFFFF"/>
                </a:solidFill>
                <a:latin typeface="Be Vietnam Medium"/>
                <a:ea typeface="Be Vietnam Medium"/>
                <a:cs typeface="Be Vietnam Medium"/>
                <a:sym typeface="Be Vietnam Medium"/>
              </a:rPr>
              <a:t>BALANCING   SECURITY AND   HUMAN   RIGHTS IN   CHITTAGONG   HILL TRACK  :   VIOLATING   IEEE CODE   OF   ETHICS   NO : II</a:t>
            </a:r>
          </a:p>
        </p:txBody>
      </p:sp>
      <p:sp>
        <p:nvSpPr>
          <p:cNvPr id="13" name="TextBox 13"/>
          <p:cNvSpPr txBox="1"/>
          <p:nvPr/>
        </p:nvSpPr>
        <p:spPr>
          <a:xfrm>
            <a:off x="2362200" y="6407650"/>
            <a:ext cx="8494830" cy="4179157"/>
          </a:xfrm>
          <a:prstGeom prst="rect">
            <a:avLst/>
          </a:prstGeom>
        </p:spPr>
        <p:txBody>
          <a:bodyPr lIns="0" tIns="0" rIns="0" bIns="0" rtlCol="0" anchor="t">
            <a:spAutoFit/>
          </a:bodyPr>
          <a:lstStyle/>
          <a:p>
            <a:pPr algn="l">
              <a:lnSpc>
                <a:spcPts val="5658"/>
              </a:lnSpc>
            </a:pPr>
            <a:r>
              <a:rPr lang="en-US" sz="4160" spc="-220" dirty="0">
                <a:solidFill>
                  <a:srgbClr val="FFFFFF"/>
                </a:solidFill>
                <a:latin typeface="Be Vietnam"/>
                <a:ea typeface="Be Vietnam"/>
                <a:cs typeface="Be Vietnam"/>
                <a:sym typeface="Be Vietnam"/>
              </a:rPr>
              <a:t>COURSE: ENGINEERING ETHICS​</a:t>
            </a:r>
          </a:p>
          <a:p>
            <a:pPr algn="l">
              <a:lnSpc>
                <a:spcPts val="5658"/>
              </a:lnSpc>
            </a:pPr>
            <a:r>
              <a:rPr lang="en-US" sz="4160" spc="-220" dirty="0">
                <a:solidFill>
                  <a:srgbClr val="FFFFFF"/>
                </a:solidFill>
                <a:latin typeface="Be Vietnam"/>
                <a:ea typeface="Be Vietnam"/>
                <a:cs typeface="Be Vietnam"/>
                <a:sym typeface="Be Vietnam"/>
              </a:rPr>
              <a:t>Section: G</a:t>
            </a:r>
          </a:p>
          <a:p>
            <a:pPr algn="l">
              <a:lnSpc>
                <a:spcPts val="7154"/>
              </a:lnSpc>
            </a:pPr>
            <a:r>
              <a:rPr lang="en-US" sz="5260" spc="-278" dirty="0">
                <a:solidFill>
                  <a:srgbClr val="FFFFFF"/>
                </a:solidFill>
                <a:latin typeface="Be Vietnam"/>
                <a:ea typeface="Be Vietnam"/>
                <a:cs typeface="Be Vietnam"/>
                <a:sym typeface="Be Vietnam"/>
              </a:rPr>
              <a:t>Course Faculty: </a:t>
            </a:r>
            <a:r>
              <a:rPr lang="en-US" sz="5260" b="1" spc="-278" dirty="0">
                <a:solidFill>
                  <a:srgbClr val="FFFFFF"/>
                </a:solidFill>
                <a:latin typeface="Be Vietnam Ultra-Bold"/>
                <a:ea typeface="Be Vietnam Ultra-Bold"/>
                <a:cs typeface="Be Vietnam Ultra-Bold"/>
                <a:sym typeface="Be Vietnam Ultra-Bold"/>
              </a:rPr>
              <a:t>DR. SHUVRA MONDAL</a:t>
            </a:r>
          </a:p>
          <a:p>
            <a:pPr algn="l">
              <a:lnSpc>
                <a:spcPts val="7154"/>
              </a:lnSpc>
            </a:pPr>
            <a:endParaRPr lang="en-US" sz="5260" b="1" spc="-278" dirty="0">
              <a:solidFill>
                <a:srgbClr val="FFFFFF"/>
              </a:solidFill>
              <a:latin typeface="Be Vietnam Ultra-Bold"/>
              <a:ea typeface="Be Vietnam Ultra-Bold"/>
              <a:cs typeface="Be Vietnam Ultra-Bold"/>
              <a:sym typeface="Be Vietnam Ultra-Bold"/>
            </a:endParaRPr>
          </a:p>
        </p:txBody>
      </p:sp>
      <p:sp>
        <p:nvSpPr>
          <p:cNvPr id="14" name="TextBox 14"/>
          <p:cNvSpPr txBox="1"/>
          <p:nvPr/>
        </p:nvSpPr>
        <p:spPr>
          <a:xfrm>
            <a:off x="558976" y="450709"/>
            <a:ext cx="4512663" cy="359073"/>
          </a:xfrm>
          <a:prstGeom prst="rect">
            <a:avLst/>
          </a:prstGeom>
        </p:spPr>
        <p:txBody>
          <a:bodyPr lIns="0" tIns="0" rIns="0" bIns="0" rtlCol="0" anchor="t">
            <a:spAutoFit/>
          </a:bodyPr>
          <a:lstStyle/>
          <a:p>
            <a:pPr algn="l">
              <a:lnSpc>
                <a:spcPts val="2834"/>
              </a:lnSpc>
            </a:pPr>
            <a:r>
              <a:rPr lang="en-US" sz="2400" spc="-134" dirty="0">
                <a:solidFill>
                  <a:srgbClr val="FFFFFF"/>
                </a:solidFill>
                <a:latin typeface="Helvetica World"/>
                <a:ea typeface="Helvetica World"/>
                <a:cs typeface="Helvetica World"/>
                <a:sym typeface="Helvetica World"/>
              </a:rPr>
              <a:t>PRESENTED</a:t>
            </a:r>
            <a:r>
              <a:rPr lang="en-US" sz="2699" spc="-134" dirty="0">
                <a:solidFill>
                  <a:srgbClr val="FFFFFF"/>
                </a:solidFill>
                <a:latin typeface="Helvetica World"/>
                <a:ea typeface="Helvetica World"/>
                <a:cs typeface="Helvetica World"/>
                <a:sym typeface="Helvetica World"/>
              </a:rPr>
              <a:t> BY GROUP NO.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696309" y="-660586"/>
            <a:ext cx="1160035" cy="11608173"/>
          </a:xfrm>
          <a:custGeom>
            <a:avLst/>
            <a:gdLst/>
            <a:ahLst/>
            <a:cxnLst/>
            <a:rect l="l" t="t" r="r" b="b"/>
            <a:pathLst>
              <a:path w="1160035" h="11608173">
                <a:moveTo>
                  <a:pt x="0" y="0"/>
                </a:moveTo>
                <a:lnTo>
                  <a:pt x="1160035" y="0"/>
                </a:lnTo>
                <a:lnTo>
                  <a:pt x="1160035" y="11608172"/>
                </a:lnTo>
                <a:lnTo>
                  <a:pt x="0" y="1160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28700" y="1989469"/>
            <a:ext cx="8326133" cy="898426"/>
          </a:xfrm>
          <a:prstGeom prst="rect">
            <a:avLst/>
          </a:prstGeom>
        </p:spPr>
        <p:txBody>
          <a:bodyPr lIns="0" tIns="0" rIns="0" bIns="0" rtlCol="0" anchor="t">
            <a:spAutoFit/>
          </a:bodyPr>
          <a:lstStyle/>
          <a:p>
            <a:pPr algn="l">
              <a:lnSpc>
                <a:spcPts val="7558"/>
              </a:lnSpc>
            </a:pPr>
            <a:r>
              <a:rPr lang="en-US" sz="6998" spc="-304">
                <a:solidFill>
                  <a:srgbClr val="FFFFFF"/>
                </a:solidFill>
                <a:latin typeface="TT Rounds Condensed"/>
                <a:ea typeface="TT Rounds Condensed"/>
                <a:cs typeface="TT Rounds Condensed"/>
                <a:sym typeface="TT Rounds Condensed"/>
              </a:rPr>
              <a:t>Purpose</a:t>
            </a:r>
          </a:p>
        </p:txBody>
      </p:sp>
      <p:sp>
        <p:nvSpPr>
          <p:cNvPr id="6" name="TextBox 6"/>
          <p:cNvSpPr txBox="1"/>
          <p:nvPr/>
        </p:nvSpPr>
        <p:spPr>
          <a:xfrm>
            <a:off x="838200" y="4924989"/>
            <a:ext cx="8516633" cy="2436299"/>
          </a:xfrm>
          <a:prstGeom prst="rect">
            <a:avLst/>
          </a:prstGeom>
        </p:spPr>
        <p:txBody>
          <a:bodyPr lIns="0" tIns="0" rIns="0" bIns="0" rtlCol="0" anchor="t">
            <a:spAutoFit/>
          </a:bodyPr>
          <a:lstStyle/>
          <a:p>
            <a:pPr marL="482600" lvl="1" indent="-241300" algn="l">
              <a:lnSpc>
                <a:spcPts val="3300"/>
              </a:lnSpc>
              <a:buFont typeface="Arial"/>
              <a:buChar char="•"/>
            </a:pPr>
            <a:r>
              <a:rPr lang="en-US" sz="4000" spc="37">
                <a:solidFill>
                  <a:srgbClr val="FFFFFF"/>
                </a:solidFill>
                <a:latin typeface="TT Rounds Condensed"/>
                <a:ea typeface="TT Rounds Condensed"/>
                <a:cs typeface="TT Rounds Condensed"/>
                <a:sym typeface="TT Rounds Condensed"/>
              </a:rPr>
              <a:t> Promote Fairness and Equality</a:t>
            </a:r>
          </a:p>
          <a:p>
            <a:pPr marL="482600" lvl="1" indent="-241300" algn="l">
              <a:lnSpc>
                <a:spcPts val="3300"/>
              </a:lnSpc>
            </a:pPr>
            <a:endParaRPr lang="en-US" sz="4000" spc="37">
              <a:solidFill>
                <a:srgbClr val="FFFFFF"/>
              </a:solidFill>
              <a:latin typeface="TT Rounds Condensed"/>
              <a:ea typeface="TT Rounds Condensed"/>
              <a:cs typeface="TT Rounds Condensed"/>
              <a:sym typeface="TT Rounds Condensed"/>
            </a:endParaRPr>
          </a:p>
          <a:p>
            <a:pPr marL="482600" lvl="1" indent="-241300" algn="l">
              <a:lnSpc>
                <a:spcPts val="3300"/>
              </a:lnSpc>
              <a:buFont typeface="Arial"/>
              <a:buChar char="•"/>
            </a:pPr>
            <a:r>
              <a:rPr lang="en-US" sz="4000" spc="37">
                <a:solidFill>
                  <a:srgbClr val="FFFFFF"/>
                </a:solidFill>
                <a:latin typeface="TT Rounds Condensed"/>
                <a:ea typeface="TT Rounds Condensed"/>
                <a:cs typeface="TT Rounds Condensed"/>
                <a:sym typeface="TT Rounds Condensed"/>
              </a:rPr>
              <a:t>Prevent Harassment and Bullying</a:t>
            </a:r>
          </a:p>
          <a:p>
            <a:pPr marL="482600" lvl="1" indent="-241300" algn="l">
              <a:lnSpc>
                <a:spcPts val="3300"/>
              </a:lnSpc>
            </a:pPr>
            <a:endParaRPr lang="en-US" sz="4000" spc="37">
              <a:solidFill>
                <a:srgbClr val="FFFFFF"/>
              </a:solidFill>
              <a:latin typeface="TT Rounds Condensed"/>
              <a:ea typeface="TT Rounds Condensed"/>
              <a:cs typeface="TT Rounds Condensed"/>
              <a:sym typeface="TT Rounds Condensed"/>
            </a:endParaRPr>
          </a:p>
          <a:p>
            <a:pPr marL="482600" lvl="1" indent="-241300" algn="l">
              <a:lnSpc>
                <a:spcPts val="3300"/>
              </a:lnSpc>
              <a:buFont typeface="Arial"/>
              <a:buChar char="•"/>
            </a:pPr>
            <a:r>
              <a:rPr lang="en-US" sz="4000" spc="37">
                <a:solidFill>
                  <a:srgbClr val="FFFFFF"/>
                </a:solidFill>
                <a:latin typeface="TT Rounds Condensed"/>
                <a:ea typeface="TT Rounds Condensed"/>
                <a:cs typeface="TT Rounds Condensed"/>
                <a:sym typeface="TT Rounds Condensed"/>
              </a:rPr>
              <a:t>Protect Reputation and Well-being</a:t>
            </a:r>
          </a:p>
          <a:p>
            <a:pPr marL="482600" lvl="1" indent="-241300" algn="l">
              <a:lnSpc>
                <a:spcPts val="3300"/>
              </a:lnSpc>
            </a:pPr>
            <a:endParaRPr lang="en-US" sz="4000" spc="37">
              <a:solidFill>
                <a:srgbClr val="FFFFFF"/>
              </a:solidFill>
              <a:latin typeface="TT Rounds Condensed"/>
              <a:ea typeface="TT Rounds Condensed"/>
              <a:cs typeface="TT Rounds Condensed"/>
              <a:sym typeface="TT Rounds Condensed"/>
            </a:endParaRPr>
          </a:p>
        </p:txBody>
      </p:sp>
      <p:sp>
        <p:nvSpPr>
          <p:cNvPr id="7" name="Freeform 7"/>
          <p:cNvSpPr/>
          <p:nvPr/>
        </p:nvSpPr>
        <p:spPr>
          <a:xfrm>
            <a:off x="11277600" y="1913269"/>
            <a:ext cx="5372100" cy="5829300"/>
          </a:xfrm>
          <a:custGeom>
            <a:avLst/>
            <a:gdLst/>
            <a:ahLst/>
            <a:cxnLst/>
            <a:rect l="l" t="t" r="r" b="b"/>
            <a:pathLst>
              <a:path w="5372100" h="5829300">
                <a:moveTo>
                  <a:pt x="0" y="0"/>
                </a:moveTo>
                <a:lnTo>
                  <a:pt x="5372100" y="0"/>
                </a:lnTo>
                <a:lnTo>
                  <a:pt x="5372100" y="5829300"/>
                </a:lnTo>
                <a:lnTo>
                  <a:pt x="0" y="5829300"/>
                </a:lnTo>
                <a:lnTo>
                  <a:pt x="0" y="0"/>
                </a:lnTo>
                <a:close/>
              </a:path>
            </a:pathLst>
          </a:custGeom>
          <a:blipFill>
            <a:blip r:embed="rId5"/>
            <a:stretch>
              <a:fillRect l="-4255" r="-4255"/>
            </a:stretch>
          </a:blipFill>
        </p:spPr>
        <p:txBody>
          <a:bodyPr/>
          <a:lstStyle/>
          <a:p>
            <a:endParaRPr lang="it-I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761" y="-2"/>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696309" y="-660586"/>
            <a:ext cx="1160035" cy="11608173"/>
          </a:xfrm>
          <a:custGeom>
            <a:avLst/>
            <a:gdLst/>
            <a:ahLst/>
            <a:cxnLst/>
            <a:rect l="l" t="t" r="r" b="b"/>
            <a:pathLst>
              <a:path w="1160035" h="11608173">
                <a:moveTo>
                  <a:pt x="0" y="0"/>
                </a:moveTo>
                <a:lnTo>
                  <a:pt x="1160035" y="0"/>
                </a:lnTo>
                <a:lnTo>
                  <a:pt x="1160035" y="11608172"/>
                </a:lnTo>
                <a:lnTo>
                  <a:pt x="0" y="1160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22168" y="733425"/>
            <a:ext cx="8326133" cy="1837879"/>
          </a:xfrm>
          <a:prstGeom prst="rect">
            <a:avLst/>
          </a:prstGeom>
        </p:spPr>
        <p:txBody>
          <a:bodyPr lIns="0" tIns="0" rIns="0" bIns="0" rtlCol="0" anchor="t">
            <a:spAutoFit/>
          </a:bodyPr>
          <a:lstStyle/>
          <a:p>
            <a:pPr algn="l">
              <a:lnSpc>
                <a:spcPts val="7488"/>
              </a:lnSpc>
            </a:pPr>
            <a:r>
              <a:rPr lang="en-US" sz="6998" spc="-370">
                <a:solidFill>
                  <a:srgbClr val="FFFFFF"/>
                </a:solidFill>
                <a:latin typeface="Be Vietnam"/>
                <a:ea typeface="Be Vietnam"/>
                <a:cs typeface="Be Vietnam"/>
                <a:sym typeface="Be Vietnam"/>
              </a:rPr>
              <a:t>Introduction to the Ethical Dilemma</a:t>
            </a:r>
          </a:p>
        </p:txBody>
      </p:sp>
      <p:sp>
        <p:nvSpPr>
          <p:cNvPr id="6" name="TextBox 6"/>
          <p:cNvSpPr txBox="1"/>
          <p:nvPr/>
        </p:nvSpPr>
        <p:spPr>
          <a:xfrm>
            <a:off x="974442" y="3905904"/>
            <a:ext cx="8326133" cy="2634407"/>
          </a:xfrm>
          <a:prstGeom prst="rect">
            <a:avLst/>
          </a:prstGeom>
        </p:spPr>
        <p:txBody>
          <a:bodyPr lIns="0" tIns="0" rIns="0" bIns="0" rtlCol="0" anchor="t">
            <a:spAutoFit/>
          </a:bodyPr>
          <a:lstStyle/>
          <a:p>
            <a:pPr algn="l">
              <a:lnSpc>
                <a:spcPts val="3300"/>
              </a:lnSpc>
            </a:pPr>
            <a:r>
              <a:rPr lang="en-US" sz="2400" b="1">
                <a:solidFill>
                  <a:srgbClr val="FFFFFF"/>
                </a:solidFill>
                <a:latin typeface="Times New Roman Bold"/>
                <a:ea typeface="Times New Roman Bold"/>
                <a:cs typeface="Times New Roman Bold"/>
                <a:sym typeface="Times New Roman Bold"/>
              </a:rPr>
              <a:t>Dilemma:</a:t>
            </a:r>
          </a:p>
          <a:p>
            <a:pPr algn="l">
              <a:lnSpc>
                <a:spcPts val="3300"/>
              </a:lnSpc>
            </a:pPr>
            <a:endParaRPr lang="en-US" sz="2400" b="1">
              <a:solidFill>
                <a:srgbClr val="FFFFFF"/>
              </a:solidFill>
              <a:latin typeface="Times New Roman Bold"/>
              <a:ea typeface="Times New Roman Bold"/>
              <a:cs typeface="Times New Roman Bold"/>
              <a:sym typeface="Times New Roman Bold"/>
            </a:endParaRPr>
          </a:p>
          <a:p>
            <a:pPr marL="241300" lvl="1" indent="-120650" algn="l">
              <a:lnSpc>
                <a:spcPts val="3300"/>
              </a:lnSpc>
              <a:buFont typeface="Arial"/>
              <a:buChar char="•"/>
            </a:pPr>
            <a:r>
              <a:rPr lang="en-US" sz="2000" spc="18">
                <a:solidFill>
                  <a:srgbClr val="FFFFFF"/>
                </a:solidFill>
                <a:latin typeface="TT Rounds Condensed"/>
                <a:ea typeface="TT Rounds Condensed"/>
                <a:cs typeface="TT Rounds Condensed"/>
                <a:sym typeface="TT Rounds Condensed"/>
              </a:rPr>
              <a:t>Indigenous leaders seek justice by emphasizing their suffering and systemic bias.</a:t>
            </a:r>
          </a:p>
          <a:p>
            <a:pPr marL="241300" lvl="1" indent="-120650" algn="l">
              <a:lnSpc>
                <a:spcPts val="3300"/>
              </a:lnSpc>
              <a:buFont typeface="Arial"/>
              <a:buChar char="•"/>
            </a:pPr>
            <a:r>
              <a:rPr lang="en-US" sz="2000" spc="18">
                <a:solidFill>
                  <a:srgbClr val="FFFFFF"/>
                </a:solidFill>
                <a:latin typeface="TT Rounds Condensed"/>
                <a:ea typeface="TT Rounds Condensed"/>
                <a:cs typeface="TT Rounds Condensed"/>
                <a:sym typeface="TT Rounds Condensed"/>
              </a:rPr>
              <a:t>Bengali settlers claim their side of the story must be documented to highlight their struggles.</a:t>
            </a:r>
          </a:p>
        </p:txBody>
      </p:sp>
      <p:sp>
        <p:nvSpPr>
          <p:cNvPr id="7" name="Freeform 7"/>
          <p:cNvSpPr/>
          <p:nvPr/>
        </p:nvSpPr>
        <p:spPr>
          <a:xfrm>
            <a:off x="9859016" y="1790699"/>
            <a:ext cx="7924800" cy="6705600"/>
          </a:xfrm>
          <a:custGeom>
            <a:avLst/>
            <a:gdLst/>
            <a:ahLst/>
            <a:cxnLst/>
            <a:rect l="l" t="t" r="r" b="b"/>
            <a:pathLst>
              <a:path w="7924800" h="6705600">
                <a:moveTo>
                  <a:pt x="0" y="0"/>
                </a:moveTo>
                <a:lnTo>
                  <a:pt x="7924800" y="0"/>
                </a:lnTo>
                <a:lnTo>
                  <a:pt x="7924800" y="6705600"/>
                </a:lnTo>
                <a:lnTo>
                  <a:pt x="0" y="6705600"/>
                </a:lnTo>
                <a:lnTo>
                  <a:pt x="0" y="0"/>
                </a:lnTo>
                <a:close/>
              </a:path>
            </a:pathLst>
          </a:custGeom>
          <a:blipFill>
            <a:blip r:embed="rId5"/>
            <a:stretch>
              <a:fillRect l="-6410" r="-6410"/>
            </a:stretch>
          </a:blipFill>
        </p:spPr>
        <p:txBody>
          <a:bodyPr/>
          <a:lstStyle/>
          <a:p>
            <a:endParaRPr lang="it-IT"/>
          </a:p>
        </p:txBody>
      </p:sp>
      <p:sp>
        <p:nvSpPr>
          <p:cNvPr id="8" name="TextBox 8"/>
          <p:cNvSpPr txBox="1"/>
          <p:nvPr/>
        </p:nvSpPr>
        <p:spPr>
          <a:xfrm>
            <a:off x="1005840" y="7198995"/>
            <a:ext cx="6446520" cy="1648956"/>
          </a:xfrm>
          <a:prstGeom prst="rect">
            <a:avLst/>
          </a:prstGeom>
        </p:spPr>
        <p:txBody>
          <a:bodyPr lIns="0" tIns="0" rIns="0" bIns="0" rtlCol="0" anchor="t">
            <a:spAutoFit/>
          </a:bodyPr>
          <a:lstStyle/>
          <a:p>
            <a:pPr algn="l">
              <a:lnSpc>
                <a:spcPts val="2879"/>
              </a:lnSpc>
            </a:pPr>
            <a:r>
              <a:rPr lang="en-US" sz="2400" b="1">
                <a:solidFill>
                  <a:srgbClr val="FFFFFF"/>
                </a:solidFill>
                <a:latin typeface="Times New Roman Bold"/>
                <a:ea typeface="Times New Roman Bold"/>
                <a:cs typeface="Times New Roman Bold"/>
                <a:sym typeface="Times New Roman Bold"/>
              </a:rPr>
              <a:t>Core question</a:t>
            </a:r>
            <a:r>
              <a:rPr lang="en-US" sz="2400">
                <a:solidFill>
                  <a:srgbClr val="FFFFFF"/>
                </a:solidFill>
                <a:latin typeface="Times New Roman"/>
                <a:ea typeface="Times New Roman"/>
                <a:cs typeface="Times New Roman"/>
                <a:sym typeface="Times New Roman"/>
              </a:rPr>
              <a:t>:</a:t>
            </a:r>
          </a:p>
          <a:p>
            <a:pPr algn="l">
              <a:lnSpc>
                <a:spcPts val="2400"/>
              </a:lnSpc>
            </a:pPr>
            <a:endParaRPr lang="en-US" sz="2400">
              <a:solidFill>
                <a:srgbClr val="FFFFFF"/>
              </a:solidFill>
              <a:latin typeface="Times New Roman"/>
              <a:ea typeface="Times New Roman"/>
              <a:cs typeface="Times New Roman"/>
              <a:sym typeface="Times New Roman"/>
            </a:endParaRPr>
          </a:p>
          <a:p>
            <a:pPr algn="ctr">
              <a:lnSpc>
                <a:spcPts val="2400"/>
              </a:lnSpc>
            </a:pPr>
            <a:r>
              <a:rPr lang="en-US" sz="2000">
                <a:solidFill>
                  <a:srgbClr val="FFFFFF"/>
                </a:solidFill>
                <a:latin typeface="Times New Roman"/>
                <a:ea typeface="Times New Roman"/>
                <a:cs typeface="Times New Roman"/>
                <a:sym typeface="Times New Roman"/>
              </a:rPr>
              <a:t>How can a human rights advocate remain impartial while addressing systemic injustice and ensuring fairness to all sides?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815686"/>
            <a:ext cx="18288000" cy="5471313"/>
            <a:chOff x="0" y="0"/>
            <a:chExt cx="24384000" cy="7295084"/>
          </a:xfrm>
        </p:grpSpPr>
        <p:sp>
          <p:nvSpPr>
            <p:cNvPr id="3" name="Freeform 3"/>
            <p:cNvSpPr/>
            <p:nvPr/>
          </p:nvSpPr>
          <p:spPr>
            <a:xfrm>
              <a:off x="0" y="0"/>
              <a:ext cx="24384000" cy="7295134"/>
            </a:xfrm>
            <a:custGeom>
              <a:avLst/>
              <a:gdLst/>
              <a:ahLst/>
              <a:cxnLst/>
              <a:rect l="l" t="t" r="r" b="b"/>
              <a:pathLst>
                <a:path w="24384000" h="7295134">
                  <a:moveTo>
                    <a:pt x="0" y="0"/>
                  </a:moveTo>
                  <a:lnTo>
                    <a:pt x="24384000" y="0"/>
                  </a:lnTo>
                  <a:lnTo>
                    <a:pt x="24384000" y="7295134"/>
                  </a:lnTo>
                  <a:lnTo>
                    <a:pt x="0" y="7295134"/>
                  </a:lnTo>
                  <a:lnTo>
                    <a:pt x="0" y="0"/>
                  </a:lnTo>
                  <a:close/>
                </a:path>
              </a:pathLst>
            </a:custGeom>
            <a:blipFill>
              <a:blip r:embed="rId2"/>
              <a:stretch>
                <a:fillRect t="-61417" b="-61416"/>
              </a:stretch>
            </a:blipFill>
          </p:spPr>
          <p:txBody>
            <a:bodyPr/>
            <a:lstStyle/>
            <a:p>
              <a:endParaRPr lang="it-IT"/>
            </a:p>
          </p:txBody>
        </p:sp>
      </p:grpSp>
      <p:grpSp>
        <p:nvGrpSpPr>
          <p:cNvPr id="4" name="Group 4"/>
          <p:cNvGrpSpPr/>
          <p:nvPr/>
        </p:nvGrpSpPr>
        <p:grpSpPr>
          <a:xfrm>
            <a:off x="-663496" y="7110412"/>
            <a:ext cx="20090088" cy="28575"/>
            <a:chOff x="0" y="0"/>
            <a:chExt cx="26786784" cy="38100"/>
          </a:xfrm>
        </p:grpSpPr>
        <p:sp>
          <p:nvSpPr>
            <p:cNvPr id="5" name="Freeform 5"/>
            <p:cNvSpPr/>
            <p:nvPr/>
          </p:nvSpPr>
          <p:spPr>
            <a:xfrm>
              <a:off x="19050" y="0"/>
              <a:ext cx="26748739" cy="38100"/>
            </a:xfrm>
            <a:custGeom>
              <a:avLst/>
              <a:gdLst/>
              <a:ahLst/>
              <a:cxnLst/>
              <a:rect l="l" t="t" r="r" b="b"/>
              <a:pathLst>
                <a:path w="26748739" h="38100">
                  <a:moveTo>
                    <a:pt x="0" y="0"/>
                  </a:moveTo>
                  <a:lnTo>
                    <a:pt x="26748739" y="0"/>
                  </a:lnTo>
                  <a:lnTo>
                    <a:pt x="26748739" y="38100"/>
                  </a:lnTo>
                  <a:lnTo>
                    <a:pt x="0" y="38100"/>
                  </a:lnTo>
                  <a:close/>
                </a:path>
              </a:pathLst>
            </a:custGeom>
            <a:solidFill>
              <a:srgbClr val="FFFFFF"/>
            </a:solidFill>
          </p:spPr>
          <p:txBody>
            <a:bodyPr/>
            <a:lstStyle/>
            <a:p>
              <a:endParaRPr lang="it-IT"/>
            </a:p>
          </p:txBody>
        </p:sp>
      </p:grpSp>
      <p:sp>
        <p:nvSpPr>
          <p:cNvPr id="6" name="Freeform 6"/>
          <p:cNvSpPr/>
          <p:nvPr/>
        </p:nvSpPr>
        <p:spPr>
          <a:xfrm>
            <a:off x="13329658" y="6873672"/>
            <a:ext cx="502056" cy="502056"/>
          </a:xfrm>
          <a:custGeom>
            <a:avLst/>
            <a:gdLst/>
            <a:ahLst/>
            <a:cxnLst/>
            <a:rect l="l" t="t" r="r" b="b"/>
            <a:pathLst>
              <a:path w="502056" h="502056">
                <a:moveTo>
                  <a:pt x="0" y="0"/>
                </a:moveTo>
                <a:lnTo>
                  <a:pt x="502056" y="0"/>
                </a:lnTo>
                <a:lnTo>
                  <a:pt x="502056" y="502056"/>
                </a:lnTo>
                <a:lnTo>
                  <a:pt x="0" y="502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7" name="Freeform 7"/>
          <p:cNvSpPr/>
          <p:nvPr/>
        </p:nvSpPr>
        <p:spPr>
          <a:xfrm>
            <a:off x="3810000" y="6845179"/>
            <a:ext cx="502056" cy="502056"/>
          </a:xfrm>
          <a:custGeom>
            <a:avLst/>
            <a:gdLst/>
            <a:ahLst/>
            <a:cxnLst/>
            <a:rect l="l" t="t" r="r" b="b"/>
            <a:pathLst>
              <a:path w="502056" h="502056">
                <a:moveTo>
                  <a:pt x="0" y="0"/>
                </a:moveTo>
                <a:lnTo>
                  <a:pt x="502056" y="0"/>
                </a:lnTo>
                <a:lnTo>
                  <a:pt x="502056" y="502056"/>
                </a:lnTo>
                <a:lnTo>
                  <a:pt x="0" y="502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8" name="TextBox 8"/>
          <p:cNvSpPr txBox="1"/>
          <p:nvPr/>
        </p:nvSpPr>
        <p:spPr>
          <a:xfrm>
            <a:off x="2438400" y="7925349"/>
            <a:ext cx="4229100" cy="449937"/>
          </a:xfrm>
          <a:prstGeom prst="rect">
            <a:avLst/>
          </a:prstGeom>
        </p:spPr>
        <p:txBody>
          <a:bodyPr lIns="0" tIns="0" rIns="0" bIns="0" rtlCol="0" anchor="t">
            <a:spAutoFit/>
          </a:bodyPr>
          <a:lstStyle/>
          <a:p>
            <a:pPr algn="l">
              <a:lnSpc>
                <a:spcPts val="3359"/>
              </a:lnSpc>
            </a:pPr>
            <a:r>
              <a:rPr lang="en-US" sz="2799" b="1">
                <a:solidFill>
                  <a:srgbClr val="FFFFFF"/>
                </a:solidFill>
                <a:latin typeface="Arimo Bold"/>
                <a:ea typeface="Arimo Bold"/>
                <a:cs typeface="Arimo Bold"/>
                <a:sym typeface="Arimo Bold"/>
              </a:rPr>
              <a:t>Impartiality versus justice</a:t>
            </a:r>
          </a:p>
        </p:txBody>
      </p:sp>
      <p:sp>
        <p:nvSpPr>
          <p:cNvPr id="9" name="Freeform 9"/>
          <p:cNvSpPr/>
          <p:nvPr/>
        </p:nvSpPr>
        <p:spPr>
          <a:xfrm>
            <a:off x="-649208" y="-660586"/>
            <a:ext cx="19544333" cy="5476272"/>
          </a:xfrm>
          <a:custGeom>
            <a:avLst/>
            <a:gdLst/>
            <a:ahLst/>
            <a:cxnLst/>
            <a:rect l="l" t="t" r="r" b="b"/>
            <a:pathLst>
              <a:path w="19544333" h="5476272">
                <a:moveTo>
                  <a:pt x="0" y="0"/>
                </a:moveTo>
                <a:lnTo>
                  <a:pt x="19544333" y="0"/>
                </a:lnTo>
                <a:lnTo>
                  <a:pt x="19544333" y="5476272"/>
                </a:lnTo>
                <a:lnTo>
                  <a:pt x="0" y="5476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0" name="TextBox 10"/>
          <p:cNvSpPr txBox="1"/>
          <p:nvPr/>
        </p:nvSpPr>
        <p:spPr>
          <a:xfrm>
            <a:off x="5638800" y="4999360"/>
            <a:ext cx="6548121" cy="1248174"/>
          </a:xfrm>
          <a:prstGeom prst="rect">
            <a:avLst/>
          </a:prstGeom>
        </p:spPr>
        <p:txBody>
          <a:bodyPr lIns="0" tIns="0" rIns="0" bIns="0" rtlCol="0" anchor="t">
            <a:spAutoFit/>
          </a:bodyPr>
          <a:lstStyle/>
          <a:p>
            <a:pPr algn="ctr">
              <a:lnSpc>
                <a:spcPts val="8749"/>
              </a:lnSpc>
            </a:pPr>
            <a:r>
              <a:rPr lang="en-US" sz="5400" spc="-377">
                <a:solidFill>
                  <a:srgbClr val="D9D9D9"/>
                </a:solidFill>
                <a:latin typeface="PT Sans"/>
                <a:ea typeface="PT Sans"/>
                <a:cs typeface="PT Sans"/>
                <a:sym typeface="PT Sans"/>
              </a:rPr>
              <a:t>Critical Conflicts</a:t>
            </a:r>
          </a:p>
        </p:txBody>
      </p:sp>
      <p:sp>
        <p:nvSpPr>
          <p:cNvPr id="11" name="TextBox 11"/>
          <p:cNvSpPr txBox="1"/>
          <p:nvPr/>
        </p:nvSpPr>
        <p:spPr>
          <a:xfrm>
            <a:off x="11466136" y="7888900"/>
            <a:ext cx="4229100" cy="1311712"/>
          </a:xfrm>
          <a:prstGeom prst="rect">
            <a:avLst/>
          </a:prstGeom>
        </p:spPr>
        <p:txBody>
          <a:bodyPr lIns="0" tIns="0" rIns="0" bIns="0" rtlCol="0" anchor="t">
            <a:spAutoFit/>
          </a:bodyPr>
          <a:lstStyle/>
          <a:p>
            <a:pPr algn="l">
              <a:lnSpc>
                <a:spcPts val="3359"/>
              </a:lnSpc>
            </a:pPr>
            <a:r>
              <a:rPr lang="en-US" sz="2799" b="1">
                <a:solidFill>
                  <a:srgbClr val="FFFFFF"/>
                </a:solidFill>
                <a:latin typeface="Arimo Bold"/>
                <a:ea typeface="Arimo Bold"/>
                <a:cs typeface="Arimo Bold"/>
                <a:sym typeface="Arimo Bold"/>
              </a:rPr>
              <a:t>Balancing short-term risks against long-term solutions</a:t>
            </a:r>
          </a:p>
        </p:txBody>
      </p:sp>
      <p:grpSp>
        <p:nvGrpSpPr>
          <p:cNvPr id="12" name="Group 12"/>
          <p:cNvGrpSpPr/>
          <p:nvPr/>
        </p:nvGrpSpPr>
        <p:grpSpPr>
          <a:xfrm>
            <a:off x="0" y="-660587"/>
            <a:ext cx="18288000" cy="5485215"/>
            <a:chOff x="0" y="0"/>
            <a:chExt cx="24384000" cy="7313620"/>
          </a:xfrm>
        </p:grpSpPr>
        <p:sp>
          <p:nvSpPr>
            <p:cNvPr id="13" name="Freeform 13"/>
            <p:cNvSpPr/>
            <p:nvPr/>
          </p:nvSpPr>
          <p:spPr>
            <a:xfrm>
              <a:off x="0" y="0"/>
              <a:ext cx="24384000" cy="7313676"/>
            </a:xfrm>
            <a:custGeom>
              <a:avLst/>
              <a:gdLst/>
              <a:ahLst/>
              <a:cxnLst/>
              <a:rect l="l" t="t" r="r" b="b"/>
              <a:pathLst>
                <a:path w="24384000" h="7313676">
                  <a:moveTo>
                    <a:pt x="0" y="0"/>
                  </a:moveTo>
                  <a:lnTo>
                    <a:pt x="24384000" y="0"/>
                  </a:lnTo>
                  <a:lnTo>
                    <a:pt x="24384000" y="7313676"/>
                  </a:lnTo>
                  <a:lnTo>
                    <a:pt x="0" y="7313676"/>
                  </a:lnTo>
                  <a:close/>
                </a:path>
              </a:pathLst>
            </a:custGeom>
            <a:blipFill>
              <a:blip r:embed="rId7"/>
              <a:stretch>
                <a:fillRect t="-43769" b="-43769"/>
              </a:stretch>
            </a:blipFill>
          </p:spPr>
          <p:txBody>
            <a:bodyPr/>
            <a:lstStyle/>
            <a:p>
              <a:endParaRPr lang="it-IT"/>
            </a:p>
          </p:txBody>
        </p:sp>
      </p:grpSp>
      <p:sp>
        <p:nvSpPr>
          <p:cNvPr id="14" name="TextBox 14"/>
          <p:cNvSpPr txBox="1"/>
          <p:nvPr/>
        </p:nvSpPr>
        <p:spPr>
          <a:xfrm>
            <a:off x="3331354" y="1632433"/>
            <a:ext cx="10408920" cy="1127923"/>
          </a:xfrm>
          <a:prstGeom prst="rect">
            <a:avLst/>
          </a:prstGeom>
        </p:spPr>
        <p:txBody>
          <a:bodyPr lIns="0" tIns="0" rIns="0" bIns="0" rtlCol="0" anchor="t">
            <a:spAutoFit/>
          </a:bodyPr>
          <a:lstStyle/>
          <a:p>
            <a:pPr algn="r">
              <a:lnSpc>
                <a:spcPts val="8749"/>
              </a:lnSpc>
            </a:pPr>
            <a:r>
              <a:rPr lang="en-US" sz="7000" spc="-370">
                <a:solidFill>
                  <a:srgbClr val="FFFFFF"/>
                </a:solidFill>
                <a:latin typeface="Arimo"/>
                <a:ea typeface="Arimo"/>
                <a:cs typeface="Arimo"/>
                <a:sym typeface="Arimo"/>
              </a:rPr>
              <a:t>Exploring the Dilemma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TextBox 4"/>
          <p:cNvSpPr txBox="1"/>
          <p:nvPr/>
        </p:nvSpPr>
        <p:spPr>
          <a:xfrm>
            <a:off x="1064419" y="1060839"/>
            <a:ext cx="16159162" cy="757362"/>
          </a:xfrm>
          <a:prstGeom prst="rect">
            <a:avLst/>
          </a:prstGeom>
        </p:spPr>
        <p:txBody>
          <a:bodyPr lIns="0" tIns="0" rIns="0" bIns="0" rtlCol="0" anchor="t">
            <a:spAutoFit/>
          </a:bodyPr>
          <a:lstStyle/>
          <a:p>
            <a:pPr algn="ctr">
              <a:lnSpc>
                <a:spcPts val="6480"/>
              </a:lnSpc>
            </a:pPr>
            <a:r>
              <a:rPr lang="en-US" sz="6000" b="1" spc="-318">
                <a:solidFill>
                  <a:srgbClr val="FFFFFF"/>
                </a:solidFill>
                <a:latin typeface="Helvetica World Bold"/>
                <a:ea typeface="Helvetica World Bold"/>
                <a:cs typeface="Helvetica World Bold"/>
                <a:sym typeface="Helvetica World Bold"/>
              </a:rPr>
              <a:t>Four Steps for Resolving Ethical Dilemma</a:t>
            </a:r>
          </a:p>
        </p:txBody>
      </p:sp>
      <p:sp>
        <p:nvSpPr>
          <p:cNvPr id="5" name="Freeform 5"/>
          <p:cNvSpPr/>
          <p:nvPr/>
        </p:nvSpPr>
        <p:spPr>
          <a:xfrm>
            <a:off x="1066810" y="3038676"/>
            <a:ext cx="7986919" cy="3058540"/>
          </a:xfrm>
          <a:custGeom>
            <a:avLst/>
            <a:gdLst/>
            <a:ahLst/>
            <a:cxnLst/>
            <a:rect l="l" t="t" r="r" b="b"/>
            <a:pathLst>
              <a:path w="7986919" h="3058540">
                <a:moveTo>
                  <a:pt x="0" y="0"/>
                </a:moveTo>
                <a:lnTo>
                  <a:pt x="7986920" y="0"/>
                </a:lnTo>
                <a:lnTo>
                  <a:pt x="7986920" y="3058541"/>
                </a:lnTo>
                <a:lnTo>
                  <a:pt x="0" y="3058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6" name="Freeform 6"/>
          <p:cNvSpPr/>
          <p:nvPr/>
        </p:nvSpPr>
        <p:spPr>
          <a:xfrm>
            <a:off x="9234269" y="3038676"/>
            <a:ext cx="7986919" cy="3058540"/>
          </a:xfrm>
          <a:custGeom>
            <a:avLst/>
            <a:gdLst/>
            <a:ahLst/>
            <a:cxnLst/>
            <a:rect l="l" t="t" r="r" b="b"/>
            <a:pathLst>
              <a:path w="7986919" h="3058540">
                <a:moveTo>
                  <a:pt x="0" y="0"/>
                </a:moveTo>
                <a:lnTo>
                  <a:pt x="7986920" y="0"/>
                </a:lnTo>
                <a:lnTo>
                  <a:pt x="7986920" y="3058541"/>
                </a:lnTo>
                <a:lnTo>
                  <a:pt x="0" y="3058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7" name="Freeform 7"/>
          <p:cNvSpPr/>
          <p:nvPr/>
        </p:nvSpPr>
        <p:spPr>
          <a:xfrm>
            <a:off x="1066810" y="6233086"/>
            <a:ext cx="7986919" cy="3058540"/>
          </a:xfrm>
          <a:custGeom>
            <a:avLst/>
            <a:gdLst/>
            <a:ahLst/>
            <a:cxnLst/>
            <a:rect l="l" t="t" r="r" b="b"/>
            <a:pathLst>
              <a:path w="7986919" h="3058540">
                <a:moveTo>
                  <a:pt x="0" y="0"/>
                </a:moveTo>
                <a:lnTo>
                  <a:pt x="7986920" y="0"/>
                </a:lnTo>
                <a:lnTo>
                  <a:pt x="7986920" y="3058541"/>
                </a:lnTo>
                <a:lnTo>
                  <a:pt x="0" y="3058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8" name="Freeform 8"/>
          <p:cNvSpPr/>
          <p:nvPr/>
        </p:nvSpPr>
        <p:spPr>
          <a:xfrm>
            <a:off x="9234269" y="6233086"/>
            <a:ext cx="7986919" cy="3058540"/>
          </a:xfrm>
          <a:custGeom>
            <a:avLst/>
            <a:gdLst/>
            <a:ahLst/>
            <a:cxnLst/>
            <a:rect l="l" t="t" r="r" b="b"/>
            <a:pathLst>
              <a:path w="7986919" h="3058540">
                <a:moveTo>
                  <a:pt x="0" y="0"/>
                </a:moveTo>
                <a:lnTo>
                  <a:pt x="7986920" y="0"/>
                </a:lnTo>
                <a:lnTo>
                  <a:pt x="7986920" y="3058541"/>
                </a:lnTo>
                <a:lnTo>
                  <a:pt x="0" y="3058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9" name="TextBox 9"/>
          <p:cNvSpPr txBox="1"/>
          <p:nvPr/>
        </p:nvSpPr>
        <p:spPr>
          <a:xfrm>
            <a:off x="1724129" y="4505404"/>
            <a:ext cx="6672281" cy="301286"/>
          </a:xfrm>
          <a:prstGeom prst="rect">
            <a:avLst/>
          </a:prstGeom>
        </p:spPr>
        <p:txBody>
          <a:bodyPr lIns="0" tIns="0" rIns="0" bIns="0" rtlCol="0" anchor="t">
            <a:spAutoFit/>
          </a:bodyPr>
          <a:lstStyle/>
          <a:p>
            <a:pPr algn="ctr">
              <a:lnSpc>
                <a:spcPts val="3344"/>
              </a:lnSpc>
            </a:pPr>
            <a:r>
              <a:rPr lang="en-US" sz="4000" b="1" spc="-68">
                <a:solidFill>
                  <a:srgbClr val="000000"/>
                </a:solidFill>
                <a:latin typeface="Montserrat Bold"/>
                <a:ea typeface="Montserrat Bold"/>
                <a:cs typeface="Montserrat Bold"/>
                <a:sym typeface="Montserrat Bold"/>
              </a:rPr>
              <a:t>Moral Clarity</a:t>
            </a:r>
          </a:p>
        </p:txBody>
      </p:sp>
      <p:sp>
        <p:nvSpPr>
          <p:cNvPr id="10" name="TextBox 10"/>
          <p:cNvSpPr txBox="1"/>
          <p:nvPr/>
        </p:nvSpPr>
        <p:spPr>
          <a:xfrm>
            <a:off x="9891588" y="4488740"/>
            <a:ext cx="6672281" cy="301286"/>
          </a:xfrm>
          <a:prstGeom prst="rect">
            <a:avLst/>
          </a:prstGeom>
        </p:spPr>
        <p:txBody>
          <a:bodyPr lIns="0" tIns="0" rIns="0" bIns="0" rtlCol="0" anchor="t">
            <a:spAutoFit/>
          </a:bodyPr>
          <a:lstStyle/>
          <a:p>
            <a:pPr algn="ctr">
              <a:lnSpc>
                <a:spcPts val="3344"/>
              </a:lnSpc>
            </a:pPr>
            <a:r>
              <a:rPr lang="en-US" sz="4000" b="1" spc="-68">
                <a:solidFill>
                  <a:srgbClr val="000000"/>
                </a:solidFill>
                <a:latin typeface="Montserrat Bold"/>
                <a:ea typeface="Montserrat Bold"/>
                <a:cs typeface="Montserrat Bold"/>
                <a:sym typeface="Montserrat Bold"/>
              </a:rPr>
              <a:t>Know the Facts</a:t>
            </a:r>
          </a:p>
        </p:txBody>
      </p:sp>
      <p:sp>
        <p:nvSpPr>
          <p:cNvPr id="11" name="TextBox 11"/>
          <p:cNvSpPr txBox="1"/>
          <p:nvPr/>
        </p:nvSpPr>
        <p:spPr>
          <a:xfrm>
            <a:off x="9891588" y="7488217"/>
            <a:ext cx="6672281" cy="724478"/>
          </a:xfrm>
          <a:prstGeom prst="rect">
            <a:avLst/>
          </a:prstGeom>
        </p:spPr>
        <p:txBody>
          <a:bodyPr lIns="0" tIns="0" rIns="0" bIns="0" rtlCol="0" anchor="t">
            <a:spAutoFit/>
          </a:bodyPr>
          <a:lstStyle/>
          <a:p>
            <a:pPr algn="ctr">
              <a:lnSpc>
                <a:spcPts val="3344"/>
              </a:lnSpc>
            </a:pPr>
            <a:r>
              <a:rPr lang="en-US" sz="4000" b="1" spc="-68">
                <a:solidFill>
                  <a:srgbClr val="000000"/>
                </a:solidFill>
                <a:latin typeface="Montserrat Bold"/>
                <a:ea typeface="Montserrat Bold"/>
                <a:cs typeface="Montserrat Bold"/>
                <a:sym typeface="Montserrat Bold"/>
              </a:rPr>
              <a:t>Make a Reasonable Decision</a:t>
            </a:r>
          </a:p>
        </p:txBody>
      </p:sp>
      <p:sp>
        <p:nvSpPr>
          <p:cNvPr id="12" name="TextBox 12"/>
          <p:cNvSpPr txBox="1"/>
          <p:nvPr/>
        </p:nvSpPr>
        <p:spPr>
          <a:xfrm>
            <a:off x="1724129" y="7699814"/>
            <a:ext cx="6672281" cy="301286"/>
          </a:xfrm>
          <a:prstGeom prst="rect">
            <a:avLst/>
          </a:prstGeom>
        </p:spPr>
        <p:txBody>
          <a:bodyPr lIns="0" tIns="0" rIns="0" bIns="0" rtlCol="0" anchor="t">
            <a:spAutoFit/>
          </a:bodyPr>
          <a:lstStyle/>
          <a:p>
            <a:pPr algn="ctr">
              <a:lnSpc>
                <a:spcPts val="3344"/>
              </a:lnSpc>
            </a:pPr>
            <a:r>
              <a:rPr lang="en-US" sz="4000" b="1" spc="-68">
                <a:solidFill>
                  <a:srgbClr val="000000"/>
                </a:solidFill>
                <a:latin typeface="Montserrat Bold"/>
                <a:ea typeface="Montserrat Bold"/>
                <a:cs typeface="Montserrat Bold"/>
                <a:sym typeface="Montserrat Bold"/>
              </a:rPr>
              <a:t>Consider Options</a:t>
            </a:r>
          </a:p>
        </p:txBody>
      </p:sp>
      <p:sp>
        <p:nvSpPr>
          <p:cNvPr id="13" name="TextBox 13"/>
          <p:cNvSpPr txBox="1"/>
          <p:nvPr/>
        </p:nvSpPr>
        <p:spPr>
          <a:xfrm>
            <a:off x="4542109" y="3117723"/>
            <a:ext cx="1036320" cy="924223"/>
          </a:xfrm>
          <a:prstGeom prst="rect">
            <a:avLst/>
          </a:prstGeom>
        </p:spPr>
        <p:txBody>
          <a:bodyPr lIns="0" tIns="0" rIns="0" bIns="0" rtlCol="0" anchor="t">
            <a:spAutoFit/>
          </a:bodyPr>
          <a:lstStyle/>
          <a:p>
            <a:pPr algn="l">
              <a:lnSpc>
                <a:spcPts val="7200"/>
              </a:lnSpc>
            </a:pPr>
            <a:r>
              <a:rPr lang="en-US" sz="6000" b="1">
                <a:solidFill>
                  <a:srgbClr val="D99694"/>
                </a:solidFill>
                <a:latin typeface="Montserrat Bold"/>
                <a:ea typeface="Montserrat Bold"/>
                <a:cs typeface="Montserrat Bold"/>
                <a:sym typeface="Montserrat Bold"/>
              </a:rPr>
              <a:t>01</a:t>
            </a:r>
          </a:p>
        </p:txBody>
      </p:sp>
      <p:sp>
        <p:nvSpPr>
          <p:cNvPr id="14" name="TextBox 14"/>
          <p:cNvSpPr txBox="1"/>
          <p:nvPr/>
        </p:nvSpPr>
        <p:spPr>
          <a:xfrm>
            <a:off x="4542109" y="6316900"/>
            <a:ext cx="1036320" cy="924223"/>
          </a:xfrm>
          <a:prstGeom prst="rect">
            <a:avLst/>
          </a:prstGeom>
        </p:spPr>
        <p:txBody>
          <a:bodyPr lIns="0" tIns="0" rIns="0" bIns="0" rtlCol="0" anchor="t">
            <a:spAutoFit/>
          </a:bodyPr>
          <a:lstStyle/>
          <a:p>
            <a:pPr algn="l">
              <a:lnSpc>
                <a:spcPts val="7200"/>
              </a:lnSpc>
            </a:pPr>
            <a:r>
              <a:rPr lang="en-US" sz="6000" b="1">
                <a:solidFill>
                  <a:srgbClr val="D99694"/>
                </a:solidFill>
                <a:latin typeface="Montserrat Bold"/>
                <a:ea typeface="Montserrat Bold"/>
                <a:cs typeface="Montserrat Bold"/>
                <a:sym typeface="Montserrat Bold"/>
              </a:rPr>
              <a:t>03</a:t>
            </a:r>
          </a:p>
        </p:txBody>
      </p:sp>
      <p:sp>
        <p:nvSpPr>
          <p:cNvPr id="15" name="TextBox 15"/>
          <p:cNvSpPr txBox="1"/>
          <p:nvPr/>
        </p:nvSpPr>
        <p:spPr>
          <a:xfrm>
            <a:off x="12709571" y="3117721"/>
            <a:ext cx="1036320" cy="924223"/>
          </a:xfrm>
          <a:prstGeom prst="rect">
            <a:avLst/>
          </a:prstGeom>
        </p:spPr>
        <p:txBody>
          <a:bodyPr lIns="0" tIns="0" rIns="0" bIns="0" rtlCol="0" anchor="t">
            <a:spAutoFit/>
          </a:bodyPr>
          <a:lstStyle/>
          <a:p>
            <a:pPr algn="l">
              <a:lnSpc>
                <a:spcPts val="7200"/>
              </a:lnSpc>
            </a:pPr>
            <a:r>
              <a:rPr lang="en-US" sz="6000" b="1">
                <a:solidFill>
                  <a:srgbClr val="D99694"/>
                </a:solidFill>
                <a:latin typeface="Montserrat Bold"/>
                <a:ea typeface="Montserrat Bold"/>
                <a:cs typeface="Montserrat Bold"/>
                <a:sym typeface="Montserrat Bold"/>
              </a:rPr>
              <a:t>02</a:t>
            </a:r>
          </a:p>
        </p:txBody>
      </p:sp>
      <p:sp>
        <p:nvSpPr>
          <p:cNvPr id="16" name="TextBox 16"/>
          <p:cNvSpPr txBox="1"/>
          <p:nvPr/>
        </p:nvSpPr>
        <p:spPr>
          <a:xfrm>
            <a:off x="12709568" y="6300018"/>
            <a:ext cx="1036320" cy="924223"/>
          </a:xfrm>
          <a:prstGeom prst="rect">
            <a:avLst/>
          </a:prstGeom>
        </p:spPr>
        <p:txBody>
          <a:bodyPr lIns="0" tIns="0" rIns="0" bIns="0" rtlCol="0" anchor="t">
            <a:spAutoFit/>
          </a:bodyPr>
          <a:lstStyle/>
          <a:p>
            <a:pPr algn="l">
              <a:lnSpc>
                <a:spcPts val="7200"/>
              </a:lnSpc>
            </a:pPr>
            <a:r>
              <a:rPr lang="en-US" sz="6000" b="1">
                <a:solidFill>
                  <a:srgbClr val="D99694"/>
                </a:solidFill>
                <a:latin typeface="Montserrat Bold"/>
                <a:ea typeface="Montserrat Bold"/>
                <a:cs typeface="Montserrat Bold"/>
                <a:sym typeface="Montserrat Bold"/>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2295379" y="2339154"/>
            <a:ext cx="13986706" cy="7426892"/>
          </a:xfrm>
          <a:custGeom>
            <a:avLst/>
            <a:gdLst/>
            <a:ahLst/>
            <a:cxnLst/>
            <a:rect l="l" t="t" r="r" b="b"/>
            <a:pathLst>
              <a:path w="13986706" h="7426892">
                <a:moveTo>
                  <a:pt x="0" y="0"/>
                </a:moveTo>
                <a:lnTo>
                  <a:pt x="13986706" y="0"/>
                </a:lnTo>
                <a:lnTo>
                  <a:pt x="13986706" y="7426892"/>
                </a:lnTo>
                <a:lnTo>
                  <a:pt x="0" y="742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64419" y="1060839"/>
            <a:ext cx="16159162" cy="757362"/>
          </a:xfrm>
          <a:prstGeom prst="rect">
            <a:avLst/>
          </a:prstGeom>
        </p:spPr>
        <p:txBody>
          <a:bodyPr lIns="0" tIns="0" rIns="0" bIns="0" rtlCol="0" anchor="t">
            <a:spAutoFit/>
          </a:bodyPr>
          <a:lstStyle/>
          <a:p>
            <a:pPr algn="ctr">
              <a:lnSpc>
                <a:spcPts val="6480"/>
              </a:lnSpc>
            </a:pPr>
            <a:r>
              <a:rPr lang="en-US" sz="6000" b="1" spc="-318">
                <a:solidFill>
                  <a:srgbClr val="FFFFFF"/>
                </a:solidFill>
                <a:latin typeface="Helvetica World Bold"/>
                <a:ea typeface="Helvetica World Bold"/>
                <a:cs typeface="Helvetica World Bold"/>
                <a:sym typeface="Helvetica World Bold"/>
              </a:rPr>
              <a:t>Four Steps for Resolving Ethical Dilemma</a:t>
            </a:r>
          </a:p>
        </p:txBody>
      </p:sp>
      <p:sp>
        <p:nvSpPr>
          <p:cNvPr id="6" name="TextBox 6"/>
          <p:cNvSpPr txBox="1"/>
          <p:nvPr/>
        </p:nvSpPr>
        <p:spPr>
          <a:xfrm>
            <a:off x="2910840" y="3055620"/>
            <a:ext cx="6065520" cy="693390"/>
          </a:xfrm>
          <a:prstGeom prst="rect">
            <a:avLst/>
          </a:prstGeom>
        </p:spPr>
        <p:txBody>
          <a:bodyPr lIns="0" tIns="0" rIns="0" bIns="0" rtlCol="0" anchor="t">
            <a:spAutoFit/>
          </a:bodyPr>
          <a:lstStyle/>
          <a:p>
            <a:pPr algn="l">
              <a:lnSpc>
                <a:spcPts val="5400"/>
              </a:lnSpc>
            </a:pPr>
            <a:r>
              <a:rPr lang="en-US" sz="4500" b="1">
                <a:solidFill>
                  <a:srgbClr val="000000"/>
                </a:solidFill>
                <a:latin typeface="Montserrat Bold"/>
                <a:ea typeface="Montserrat Bold"/>
                <a:cs typeface="Montserrat Bold"/>
                <a:sym typeface="Montserrat Bold"/>
              </a:rPr>
              <a:t>Step 1: Moral Clarity</a:t>
            </a:r>
          </a:p>
        </p:txBody>
      </p:sp>
      <p:sp>
        <p:nvSpPr>
          <p:cNvPr id="7" name="TextBox 7"/>
          <p:cNvSpPr txBox="1"/>
          <p:nvPr/>
        </p:nvSpPr>
        <p:spPr>
          <a:xfrm>
            <a:off x="2987040" y="4284345"/>
            <a:ext cx="12085320" cy="2299692"/>
          </a:xfrm>
          <a:prstGeom prst="rect">
            <a:avLst/>
          </a:prstGeom>
        </p:spPr>
        <p:txBody>
          <a:bodyPr lIns="0" tIns="0" rIns="0" bIns="0" rtlCol="0" anchor="t">
            <a:spAutoFit/>
          </a:bodyPr>
          <a:lstStyle/>
          <a:p>
            <a:pPr algn="l">
              <a:lnSpc>
                <a:spcPts val="2999"/>
              </a:lnSpc>
            </a:pPr>
            <a:endParaRPr/>
          </a:p>
          <a:p>
            <a:pPr marL="301625" lvl="1" indent="-150812" algn="just">
              <a:lnSpc>
                <a:spcPts val="2999"/>
              </a:lnSpc>
              <a:buFont typeface="Arial"/>
              <a:buChar char="•"/>
            </a:pPr>
            <a:r>
              <a:rPr lang="en-US" sz="2499" b="1">
                <a:solidFill>
                  <a:srgbClr val="000000"/>
                </a:solidFill>
                <a:latin typeface="Montserrat Bold"/>
                <a:ea typeface="Montserrat Bold"/>
                <a:cs typeface="Montserrat Bold"/>
                <a:sym typeface="Montserrat Bold"/>
              </a:rPr>
              <a:t>Core Issue:</a:t>
            </a:r>
            <a:r>
              <a:rPr lang="en-US" sz="2499" b="1">
                <a:solidFill>
                  <a:srgbClr val="000000"/>
                </a:solidFill>
                <a:latin typeface="Montserrat Medium"/>
                <a:ea typeface="Montserrat Medium"/>
                <a:cs typeface="Montserrat Medium"/>
                <a:sym typeface="Montserrat Medium"/>
              </a:rPr>
              <a:t> Ensuring justice and safety for Indigenous Jumma people and Bengali settlers without discrimination.</a:t>
            </a:r>
          </a:p>
          <a:p>
            <a:pPr marL="301625" lvl="1" indent="-150812" algn="just">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just">
              <a:lnSpc>
                <a:spcPts val="2999"/>
              </a:lnSpc>
              <a:buFont typeface="Arial"/>
              <a:buChar char="•"/>
            </a:pPr>
            <a:r>
              <a:rPr lang="en-US" sz="2499" b="1">
                <a:solidFill>
                  <a:srgbClr val="000000"/>
                </a:solidFill>
                <a:latin typeface="Montserrat Bold"/>
                <a:ea typeface="Montserrat Bold"/>
                <a:cs typeface="Montserrat Bold"/>
                <a:sym typeface="Montserrat Bold"/>
              </a:rPr>
              <a:t>Conflicting values:</a:t>
            </a:r>
            <a:r>
              <a:rPr lang="en-US" sz="2499" b="1">
                <a:solidFill>
                  <a:srgbClr val="000000"/>
                </a:solidFill>
                <a:latin typeface="Montserrat Medium"/>
                <a:ea typeface="Montserrat Medium"/>
                <a:cs typeface="Montserrat Medium"/>
                <a:sym typeface="Montserrat Medium"/>
              </a:rPr>
              <a:t> Protecting human rights, impartiality, and avoiding harm.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2295379" y="2339154"/>
            <a:ext cx="13986706" cy="7426892"/>
          </a:xfrm>
          <a:custGeom>
            <a:avLst/>
            <a:gdLst/>
            <a:ahLst/>
            <a:cxnLst/>
            <a:rect l="l" t="t" r="r" b="b"/>
            <a:pathLst>
              <a:path w="13986706" h="7426892">
                <a:moveTo>
                  <a:pt x="0" y="0"/>
                </a:moveTo>
                <a:lnTo>
                  <a:pt x="13986706" y="0"/>
                </a:lnTo>
                <a:lnTo>
                  <a:pt x="13986706" y="7426892"/>
                </a:lnTo>
                <a:lnTo>
                  <a:pt x="0" y="742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64419" y="1060839"/>
            <a:ext cx="16159162" cy="757362"/>
          </a:xfrm>
          <a:prstGeom prst="rect">
            <a:avLst/>
          </a:prstGeom>
        </p:spPr>
        <p:txBody>
          <a:bodyPr lIns="0" tIns="0" rIns="0" bIns="0" rtlCol="0" anchor="t">
            <a:spAutoFit/>
          </a:bodyPr>
          <a:lstStyle/>
          <a:p>
            <a:pPr algn="ctr">
              <a:lnSpc>
                <a:spcPts val="6480"/>
              </a:lnSpc>
            </a:pPr>
            <a:r>
              <a:rPr lang="en-US" sz="6000" b="1" spc="-318">
                <a:solidFill>
                  <a:srgbClr val="FFFFFF"/>
                </a:solidFill>
                <a:latin typeface="Helvetica World Bold"/>
                <a:ea typeface="Helvetica World Bold"/>
                <a:cs typeface="Helvetica World Bold"/>
                <a:sym typeface="Helvetica World Bold"/>
              </a:rPr>
              <a:t>Four Steps for Resolving Ethical Dilemma</a:t>
            </a:r>
          </a:p>
        </p:txBody>
      </p:sp>
      <p:sp>
        <p:nvSpPr>
          <p:cNvPr id="6" name="TextBox 6"/>
          <p:cNvSpPr txBox="1"/>
          <p:nvPr/>
        </p:nvSpPr>
        <p:spPr>
          <a:xfrm>
            <a:off x="2910840" y="3055620"/>
            <a:ext cx="6979920" cy="693390"/>
          </a:xfrm>
          <a:prstGeom prst="rect">
            <a:avLst/>
          </a:prstGeom>
        </p:spPr>
        <p:txBody>
          <a:bodyPr lIns="0" tIns="0" rIns="0" bIns="0" rtlCol="0" anchor="t">
            <a:spAutoFit/>
          </a:bodyPr>
          <a:lstStyle/>
          <a:p>
            <a:pPr algn="l">
              <a:lnSpc>
                <a:spcPts val="5400"/>
              </a:lnSpc>
            </a:pPr>
            <a:r>
              <a:rPr lang="en-US" sz="4500" b="1">
                <a:solidFill>
                  <a:srgbClr val="000000"/>
                </a:solidFill>
                <a:latin typeface="Montserrat Bold"/>
                <a:ea typeface="Montserrat Bold"/>
                <a:cs typeface="Montserrat Bold"/>
                <a:sym typeface="Montserrat Bold"/>
              </a:rPr>
              <a:t>Step 2: Know the Facts</a:t>
            </a:r>
          </a:p>
        </p:txBody>
      </p:sp>
      <p:sp>
        <p:nvSpPr>
          <p:cNvPr id="7" name="TextBox 7"/>
          <p:cNvSpPr txBox="1"/>
          <p:nvPr/>
        </p:nvSpPr>
        <p:spPr>
          <a:xfrm>
            <a:off x="2987040" y="4284345"/>
            <a:ext cx="12085320" cy="3838575"/>
          </a:xfrm>
          <a:prstGeom prst="rect">
            <a:avLst/>
          </a:prstGeom>
        </p:spPr>
        <p:txBody>
          <a:bodyPr lIns="0" tIns="0" rIns="0" bIns="0" rtlCol="0" anchor="t">
            <a:spAutoFit/>
          </a:bodyPr>
          <a:lstStyle/>
          <a:p>
            <a:pPr algn="l">
              <a:lnSpc>
                <a:spcPts val="2999"/>
              </a:lnSpc>
            </a:pPr>
            <a:r>
              <a:rPr lang="en-US" sz="2499" b="1">
                <a:solidFill>
                  <a:srgbClr val="000000"/>
                </a:solidFill>
                <a:latin typeface="Montserrat Bold"/>
                <a:ea typeface="Montserrat Bold"/>
                <a:cs typeface="Montserrat Bold"/>
                <a:sym typeface="Montserrat Bold"/>
              </a:rPr>
              <a:t>Key facts:</a:t>
            </a: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Four Indigenous people killed, 110 homes burned, families displaced.</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Social media disinformation exacerbated violence.</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Allegations of bias against law enforcement and military forces.</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pPr>
            <a:r>
              <a:rPr lang="en-US" sz="2499" b="1">
                <a:solidFill>
                  <a:srgbClr val="000000"/>
                </a:solidFill>
                <a:latin typeface="Montserrat Bold"/>
                <a:ea typeface="Montserrat Bold"/>
                <a:cs typeface="Montserrat Bold"/>
                <a:sym typeface="Montserrat Bold"/>
              </a:rPr>
              <a:t>Stakeholders:</a:t>
            </a:r>
            <a:r>
              <a:rPr lang="en-US" sz="2499" b="1">
                <a:solidFill>
                  <a:srgbClr val="000000"/>
                </a:solidFill>
                <a:latin typeface="Montserrat Medium"/>
                <a:ea typeface="Montserrat Medium"/>
                <a:cs typeface="Montserrat Medium"/>
                <a:sym typeface="Montserrat Medium"/>
              </a:rPr>
              <a:t> </a:t>
            </a: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Indigenous Jumma, Bengali settlers, authorities, and society.</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2295379" y="2339154"/>
            <a:ext cx="13986706" cy="7426892"/>
          </a:xfrm>
          <a:custGeom>
            <a:avLst/>
            <a:gdLst/>
            <a:ahLst/>
            <a:cxnLst/>
            <a:rect l="l" t="t" r="r" b="b"/>
            <a:pathLst>
              <a:path w="13986706" h="7426892">
                <a:moveTo>
                  <a:pt x="0" y="0"/>
                </a:moveTo>
                <a:lnTo>
                  <a:pt x="13986706" y="0"/>
                </a:lnTo>
                <a:lnTo>
                  <a:pt x="13986706" y="7426892"/>
                </a:lnTo>
                <a:lnTo>
                  <a:pt x="0" y="742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64419" y="1060839"/>
            <a:ext cx="16159162" cy="757362"/>
          </a:xfrm>
          <a:prstGeom prst="rect">
            <a:avLst/>
          </a:prstGeom>
        </p:spPr>
        <p:txBody>
          <a:bodyPr lIns="0" tIns="0" rIns="0" bIns="0" rtlCol="0" anchor="t">
            <a:spAutoFit/>
          </a:bodyPr>
          <a:lstStyle/>
          <a:p>
            <a:pPr algn="ctr">
              <a:lnSpc>
                <a:spcPts val="6480"/>
              </a:lnSpc>
            </a:pPr>
            <a:r>
              <a:rPr lang="en-US" sz="6000" b="1" spc="-318">
                <a:solidFill>
                  <a:srgbClr val="FFFFFF"/>
                </a:solidFill>
                <a:latin typeface="Helvetica World Bold"/>
                <a:ea typeface="Helvetica World Bold"/>
                <a:cs typeface="Helvetica World Bold"/>
                <a:sym typeface="Helvetica World Bold"/>
              </a:rPr>
              <a:t>Four Steps for Resolving Ethical Dilemma</a:t>
            </a:r>
          </a:p>
        </p:txBody>
      </p:sp>
      <p:sp>
        <p:nvSpPr>
          <p:cNvPr id="6" name="TextBox 6"/>
          <p:cNvSpPr txBox="1"/>
          <p:nvPr/>
        </p:nvSpPr>
        <p:spPr>
          <a:xfrm>
            <a:off x="2910840" y="3055620"/>
            <a:ext cx="8122920" cy="693390"/>
          </a:xfrm>
          <a:prstGeom prst="rect">
            <a:avLst/>
          </a:prstGeom>
        </p:spPr>
        <p:txBody>
          <a:bodyPr lIns="0" tIns="0" rIns="0" bIns="0" rtlCol="0" anchor="t">
            <a:spAutoFit/>
          </a:bodyPr>
          <a:lstStyle/>
          <a:p>
            <a:pPr algn="l">
              <a:lnSpc>
                <a:spcPts val="5400"/>
              </a:lnSpc>
            </a:pPr>
            <a:r>
              <a:rPr lang="en-US" sz="4500" b="1">
                <a:solidFill>
                  <a:srgbClr val="000000"/>
                </a:solidFill>
                <a:latin typeface="Montserrat Bold"/>
                <a:ea typeface="Montserrat Bold"/>
                <a:cs typeface="Montserrat Bold"/>
                <a:sym typeface="Montserrat Bold"/>
              </a:rPr>
              <a:t>Step 3: Consider Options</a:t>
            </a:r>
          </a:p>
        </p:txBody>
      </p:sp>
      <p:sp>
        <p:nvSpPr>
          <p:cNvPr id="7" name="TextBox 7"/>
          <p:cNvSpPr txBox="1"/>
          <p:nvPr/>
        </p:nvSpPr>
        <p:spPr>
          <a:xfrm>
            <a:off x="2987040" y="4284345"/>
            <a:ext cx="12085320" cy="2684413"/>
          </a:xfrm>
          <a:prstGeom prst="rect">
            <a:avLst/>
          </a:prstGeom>
        </p:spPr>
        <p:txBody>
          <a:bodyPr lIns="0" tIns="0" rIns="0" bIns="0" rtlCol="0" anchor="t">
            <a:spAutoFit/>
          </a:bodyPr>
          <a:lstStyle/>
          <a:p>
            <a:pPr marL="301625" lvl="1" indent="-150812" algn="l">
              <a:lnSpc>
                <a:spcPts val="2999"/>
              </a:lnSpc>
              <a:buFont typeface="Arial"/>
              <a:buChar char="•"/>
            </a:pPr>
            <a:r>
              <a:rPr lang="en-US" sz="2499" b="1">
                <a:solidFill>
                  <a:srgbClr val="000000"/>
                </a:solidFill>
                <a:latin typeface="Montserrat Bold"/>
                <a:ea typeface="Montserrat Bold"/>
                <a:cs typeface="Montserrat Bold"/>
                <a:sym typeface="Montserrat Bold"/>
              </a:rPr>
              <a:t>Option 1:</a:t>
            </a:r>
            <a:r>
              <a:rPr lang="en-US" sz="2499" b="1">
                <a:solidFill>
                  <a:srgbClr val="000000"/>
                </a:solidFill>
                <a:latin typeface="Montserrat Medium"/>
                <a:ea typeface="Montserrat Medium"/>
                <a:cs typeface="Montserrat Medium"/>
                <a:sym typeface="Montserrat Medium"/>
              </a:rPr>
              <a:t> Deploy neutral forces for immediate safety.</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Bold"/>
                <a:ea typeface="Montserrat Bold"/>
                <a:cs typeface="Montserrat Bold"/>
                <a:sym typeface="Montserrat Bold"/>
              </a:rPr>
              <a:t>Option 2:</a:t>
            </a:r>
            <a:r>
              <a:rPr lang="en-US" sz="2499" b="1">
                <a:solidFill>
                  <a:srgbClr val="000000"/>
                </a:solidFill>
                <a:latin typeface="Montserrat Medium"/>
                <a:ea typeface="Montserrat Medium"/>
                <a:cs typeface="Montserrat Medium"/>
                <a:sym typeface="Montserrat Medium"/>
              </a:rPr>
              <a:t> Independent investigation to ensure accountability.</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Bold"/>
                <a:ea typeface="Montserrat Bold"/>
                <a:cs typeface="Montserrat Bold"/>
                <a:sym typeface="Montserrat Bold"/>
              </a:rPr>
              <a:t>Option 3:</a:t>
            </a:r>
            <a:r>
              <a:rPr lang="en-US" sz="2499" b="1">
                <a:solidFill>
                  <a:srgbClr val="000000"/>
                </a:solidFill>
                <a:latin typeface="Montserrat Medium"/>
                <a:ea typeface="Montserrat Medium"/>
                <a:cs typeface="Montserrat Medium"/>
                <a:sym typeface="Montserrat Medium"/>
              </a:rPr>
              <a:t> Monitor social media to counter disinformation.</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Bold"/>
                <a:ea typeface="Montserrat Bold"/>
                <a:cs typeface="Montserrat Bold"/>
                <a:sym typeface="Montserrat Bold"/>
              </a:rPr>
              <a:t>Option 4:</a:t>
            </a:r>
            <a:r>
              <a:rPr lang="en-US" sz="2499" b="1">
                <a:solidFill>
                  <a:srgbClr val="000000"/>
                </a:solidFill>
                <a:latin typeface="Montserrat Medium"/>
                <a:ea typeface="Montserrat Medium"/>
                <a:cs typeface="Montserrat Medium"/>
                <a:sym typeface="Montserrat Medium"/>
              </a:rPr>
              <a:t> Initiate community dialogue for reconciliation.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2295379" y="2339154"/>
            <a:ext cx="13986706" cy="7426892"/>
          </a:xfrm>
          <a:custGeom>
            <a:avLst/>
            <a:gdLst/>
            <a:ahLst/>
            <a:cxnLst/>
            <a:rect l="l" t="t" r="r" b="b"/>
            <a:pathLst>
              <a:path w="13986706" h="7426892">
                <a:moveTo>
                  <a:pt x="0" y="0"/>
                </a:moveTo>
                <a:lnTo>
                  <a:pt x="13986706" y="0"/>
                </a:lnTo>
                <a:lnTo>
                  <a:pt x="13986706" y="7426892"/>
                </a:lnTo>
                <a:lnTo>
                  <a:pt x="0" y="742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64419" y="1060839"/>
            <a:ext cx="16159162" cy="757362"/>
          </a:xfrm>
          <a:prstGeom prst="rect">
            <a:avLst/>
          </a:prstGeom>
        </p:spPr>
        <p:txBody>
          <a:bodyPr lIns="0" tIns="0" rIns="0" bIns="0" rtlCol="0" anchor="t">
            <a:spAutoFit/>
          </a:bodyPr>
          <a:lstStyle/>
          <a:p>
            <a:pPr algn="ctr">
              <a:lnSpc>
                <a:spcPts val="6480"/>
              </a:lnSpc>
            </a:pPr>
            <a:r>
              <a:rPr lang="en-US" sz="6000" b="1" spc="-318">
                <a:solidFill>
                  <a:srgbClr val="FFFFFF"/>
                </a:solidFill>
                <a:latin typeface="Helvetica World Bold"/>
                <a:ea typeface="Helvetica World Bold"/>
                <a:cs typeface="Helvetica World Bold"/>
                <a:sym typeface="Helvetica World Bold"/>
              </a:rPr>
              <a:t>Four Steps for Resolving Ethical Dilemma</a:t>
            </a:r>
          </a:p>
        </p:txBody>
      </p:sp>
      <p:sp>
        <p:nvSpPr>
          <p:cNvPr id="6" name="TextBox 6"/>
          <p:cNvSpPr txBox="1"/>
          <p:nvPr/>
        </p:nvSpPr>
        <p:spPr>
          <a:xfrm>
            <a:off x="2910840" y="3055620"/>
            <a:ext cx="10713720" cy="693390"/>
          </a:xfrm>
          <a:prstGeom prst="rect">
            <a:avLst/>
          </a:prstGeom>
        </p:spPr>
        <p:txBody>
          <a:bodyPr lIns="0" tIns="0" rIns="0" bIns="0" rtlCol="0" anchor="t">
            <a:spAutoFit/>
          </a:bodyPr>
          <a:lstStyle/>
          <a:p>
            <a:pPr algn="l">
              <a:lnSpc>
                <a:spcPts val="5400"/>
              </a:lnSpc>
            </a:pPr>
            <a:r>
              <a:rPr lang="en-US" sz="4500" b="1">
                <a:solidFill>
                  <a:srgbClr val="000000"/>
                </a:solidFill>
                <a:latin typeface="Montserrat Bold"/>
                <a:ea typeface="Montserrat Bold"/>
                <a:cs typeface="Montserrat Bold"/>
                <a:sym typeface="Montserrat Bold"/>
              </a:rPr>
              <a:t>Step 4: Make a Reasonable Decision</a:t>
            </a:r>
          </a:p>
        </p:txBody>
      </p:sp>
      <p:sp>
        <p:nvSpPr>
          <p:cNvPr id="7" name="TextBox 7"/>
          <p:cNvSpPr txBox="1"/>
          <p:nvPr/>
        </p:nvSpPr>
        <p:spPr>
          <a:xfrm>
            <a:off x="2987040" y="4284345"/>
            <a:ext cx="12085320" cy="2299692"/>
          </a:xfrm>
          <a:prstGeom prst="rect">
            <a:avLst/>
          </a:prstGeom>
        </p:spPr>
        <p:txBody>
          <a:bodyPr lIns="0" tIns="0" rIns="0" bIns="0" rtlCol="0" anchor="t">
            <a:spAutoFit/>
          </a:bodyPr>
          <a:lstStyle/>
          <a:p>
            <a:pPr algn="l">
              <a:lnSpc>
                <a:spcPts val="2999"/>
              </a:lnSpc>
            </a:pPr>
            <a:r>
              <a:rPr lang="en-US" sz="2499" b="1">
                <a:solidFill>
                  <a:srgbClr val="000000"/>
                </a:solidFill>
                <a:latin typeface="Montserrat Bold"/>
                <a:ea typeface="Montserrat Bold"/>
                <a:cs typeface="Montserrat Bold"/>
                <a:sym typeface="Montserrat Bold"/>
              </a:rPr>
              <a:t>Combine Options 1, 2, and 3:</a:t>
            </a: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Deploy neutral forces for protection.</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Conduct an independent investigation for justice.</a:t>
            </a:r>
          </a:p>
          <a:p>
            <a:pPr marL="301625" lvl="1" indent="-150812" algn="l">
              <a:lnSpc>
                <a:spcPts val="2999"/>
              </a:lnSpc>
            </a:pPr>
            <a:endParaRPr lang="en-US" sz="2499" b="1">
              <a:solidFill>
                <a:srgbClr val="000000"/>
              </a:solidFill>
              <a:latin typeface="Montserrat Medium"/>
              <a:ea typeface="Montserrat Medium"/>
              <a:cs typeface="Montserrat Medium"/>
              <a:sym typeface="Montserrat Medium"/>
            </a:endParaRPr>
          </a:p>
          <a:p>
            <a:pPr marL="301625" lvl="1" indent="-150812" algn="l">
              <a:lnSpc>
                <a:spcPts val="2999"/>
              </a:lnSpc>
              <a:buFont typeface="Arial"/>
              <a:buChar char="•"/>
            </a:pPr>
            <a:r>
              <a:rPr lang="en-US" sz="2499" b="1">
                <a:solidFill>
                  <a:srgbClr val="000000"/>
                </a:solidFill>
                <a:latin typeface="Montserrat Medium"/>
                <a:ea typeface="Montserrat Medium"/>
                <a:cs typeface="Montserrat Medium"/>
                <a:sym typeface="Montserrat Medium"/>
              </a:rPr>
              <a:t>Counter disinformation to prevent escalation.</a:t>
            </a:r>
          </a:p>
        </p:txBody>
      </p:sp>
      <p:sp>
        <p:nvSpPr>
          <p:cNvPr id="8" name="TextBox 8"/>
          <p:cNvSpPr txBox="1"/>
          <p:nvPr/>
        </p:nvSpPr>
        <p:spPr>
          <a:xfrm>
            <a:off x="2910840" y="6935183"/>
            <a:ext cx="12085320" cy="1692771"/>
          </a:xfrm>
          <a:prstGeom prst="rect">
            <a:avLst/>
          </a:prstGeom>
        </p:spPr>
        <p:txBody>
          <a:bodyPr lIns="0" tIns="0" rIns="0" bIns="0" rtlCol="0" anchor="t">
            <a:spAutoFit/>
          </a:bodyPr>
          <a:lstStyle/>
          <a:p>
            <a:pPr algn="l">
              <a:lnSpc>
                <a:spcPts val="2999"/>
              </a:lnSpc>
            </a:pPr>
            <a:r>
              <a:rPr lang="en-US" sz="2499" b="1" dirty="0">
                <a:solidFill>
                  <a:srgbClr val="000000"/>
                </a:solidFill>
                <a:latin typeface="Montserrat Bold"/>
                <a:ea typeface="Montserrat Bold"/>
                <a:cs typeface="Montserrat Bold"/>
                <a:sym typeface="Montserrat Bold"/>
              </a:rPr>
              <a:t>REASON FOR TAKING THIS DECISIONS:</a:t>
            </a:r>
          </a:p>
          <a:p>
            <a:pPr algn="l">
              <a:lnSpc>
                <a:spcPts val="2999"/>
              </a:lnSpc>
            </a:pPr>
            <a:r>
              <a:rPr lang="en-US" sz="2499" b="1" dirty="0">
                <a:solidFill>
                  <a:srgbClr val="000000"/>
                </a:solidFill>
                <a:latin typeface="Montserrat Bold"/>
                <a:ea typeface="Montserrat Bold"/>
                <a:cs typeface="Montserrat Bold"/>
                <a:sym typeface="Montserrat Bold"/>
              </a:rPr>
              <a:t>IEEE CODE OF ETHICS NO. </a:t>
            </a:r>
            <a:r>
              <a:rPr lang="en-US" sz="2499" b="1">
                <a:solidFill>
                  <a:srgbClr val="000000"/>
                </a:solidFill>
                <a:latin typeface="Montserrat Bold"/>
                <a:ea typeface="Montserrat Bold"/>
                <a:cs typeface="Montserrat Bold"/>
                <a:sym typeface="Montserrat Bold"/>
              </a:rPr>
              <a:t>TWO:</a:t>
            </a:r>
            <a:endParaRPr lang="en-US" sz="2499" b="1" dirty="0">
              <a:solidFill>
                <a:srgbClr val="000000"/>
              </a:solidFill>
              <a:latin typeface="Montserrat Bold"/>
              <a:ea typeface="Montserrat Bold"/>
              <a:cs typeface="Montserrat Bold"/>
              <a:sym typeface="Montserrat Bold"/>
            </a:endParaRPr>
          </a:p>
          <a:p>
            <a:pPr algn="l">
              <a:lnSpc>
                <a:spcPts val="2400"/>
              </a:lnSpc>
            </a:pPr>
            <a:endParaRPr lang="en-US" sz="2499" b="1" dirty="0">
              <a:solidFill>
                <a:srgbClr val="000000"/>
              </a:solidFill>
              <a:latin typeface="Montserrat Bold"/>
              <a:ea typeface="Montserrat Bold"/>
              <a:cs typeface="Montserrat Bold"/>
              <a:sym typeface="Montserrat Bold"/>
            </a:endParaRPr>
          </a:p>
          <a:p>
            <a:pPr algn="ctr">
              <a:lnSpc>
                <a:spcPts val="2400"/>
              </a:lnSpc>
            </a:pPr>
            <a:r>
              <a:rPr lang="en-US" sz="2000" b="1" i="1" dirty="0">
                <a:solidFill>
                  <a:srgbClr val="000000"/>
                </a:solidFill>
                <a:latin typeface="Montserrat Bold Italics"/>
                <a:ea typeface="Montserrat Bold Italics"/>
                <a:cs typeface="Montserrat Bold Italics"/>
                <a:sym typeface="Montserrat Bold Italics"/>
              </a:rPr>
              <a:t>“To treat all persons fairly and with respect, to avoid harassment or discrimination, and to avoid injuring others.”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2295379" y="2349585"/>
            <a:ext cx="13986706" cy="6039731"/>
          </a:xfrm>
          <a:custGeom>
            <a:avLst/>
            <a:gdLst/>
            <a:ahLst/>
            <a:cxnLst/>
            <a:rect l="l" t="t" r="r" b="b"/>
            <a:pathLst>
              <a:path w="13986706" h="6039731">
                <a:moveTo>
                  <a:pt x="0" y="0"/>
                </a:moveTo>
                <a:lnTo>
                  <a:pt x="13986706" y="0"/>
                </a:lnTo>
                <a:lnTo>
                  <a:pt x="13986706" y="6039730"/>
                </a:lnTo>
                <a:lnTo>
                  <a:pt x="0" y="60397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064419" y="1060839"/>
            <a:ext cx="16159162" cy="757362"/>
          </a:xfrm>
          <a:prstGeom prst="rect">
            <a:avLst/>
          </a:prstGeom>
        </p:spPr>
        <p:txBody>
          <a:bodyPr lIns="0" tIns="0" rIns="0" bIns="0" rtlCol="0" anchor="t">
            <a:spAutoFit/>
          </a:bodyPr>
          <a:lstStyle/>
          <a:p>
            <a:pPr algn="ctr">
              <a:lnSpc>
                <a:spcPts val="6480"/>
              </a:lnSpc>
            </a:pPr>
            <a:r>
              <a:rPr lang="en-US" sz="6000" b="1" spc="-318">
                <a:solidFill>
                  <a:srgbClr val="FFFFFF"/>
                </a:solidFill>
                <a:latin typeface="Helvetica World Bold"/>
                <a:ea typeface="Helvetica World Bold"/>
                <a:cs typeface="Helvetica World Bold"/>
                <a:sym typeface="Helvetica World Bold"/>
              </a:rPr>
              <a:t>Conclusion</a:t>
            </a:r>
          </a:p>
        </p:txBody>
      </p:sp>
      <p:sp>
        <p:nvSpPr>
          <p:cNvPr id="6" name="TextBox 6"/>
          <p:cNvSpPr txBox="1"/>
          <p:nvPr/>
        </p:nvSpPr>
        <p:spPr>
          <a:xfrm>
            <a:off x="3246072" y="4208145"/>
            <a:ext cx="12085320" cy="1530251"/>
          </a:xfrm>
          <a:prstGeom prst="rect">
            <a:avLst/>
          </a:prstGeom>
        </p:spPr>
        <p:txBody>
          <a:bodyPr lIns="0" tIns="0" rIns="0" bIns="0" rtlCol="0" anchor="t">
            <a:spAutoFit/>
          </a:bodyPr>
          <a:lstStyle/>
          <a:p>
            <a:pPr algn="just">
              <a:lnSpc>
                <a:spcPts val="2999"/>
              </a:lnSpc>
            </a:pPr>
            <a:r>
              <a:rPr lang="en-US" sz="2499" b="1">
                <a:solidFill>
                  <a:srgbClr val="000000"/>
                </a:solidFill>
                <a:latin typeface="Montserrat Medium"/>
                <a:ea typeface="Montserrat Medium"/>
                <a:cs typeface="Montserrat Medium"/>
                <a:sym typeface="Montserrat Medium"/>
              </a:rPr>
              <a:t>The combine decision aligns with IEEE principles by ensuring fairness, avoiding discrimination, and preventing harm. It provides impartial protection, immediate safety, and equitable accountability, fostering justice and rebuilding trust in institutions.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8507" y="-127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696309" y="-660586"/>
            <a:ext cx="1160035" cy="11608173"/>
          </a:xfrm>
          <a:custGeom>
            <a:avLst/>
            <a:gdLst/>
            <a:ahLst/>
            <a:cxnLst/>
            <a:rect l="l" t="t" r="r" b="b"/>
            <a:pathLst>
              <a:path w="1160035" h="11608173">
                <a:moveTo>
                  <a:pt x="0" y="0"/>
                </a:moveTo>
                <a:lnTo>
                  <a:pt x="1160035" y="0"/>
                </a:lnTo>
                <a:lnTo>
                  <a:pt x="1160035" y="11608172"/>
                </a:lnTo>
                <a:lnTo>
                  <a:pt x="0" y="1160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a:off x="13589503" y="-660586"/>
            <a:ext cx="5157004" cy="11608173"/>
          </a:xfrm>
          <a:custGeom>
            <a:avLst/>
            <a:gdLst/>
            <a:ahLst/>
            <a:cxnLst/>
            <a:rect l="l" t="t" r="r" b="b"/>
            <a:pathLst>
              <a:path w="5157004" h="11608173">
                <a:moveTo>
                  <a:pt x="0" y="0"/>
                </a:moveTo>
                <a:lnTo>
                  <a:pt x="5157004" y="0"/>
                </a:lnTo>
                <a:lnTo>
                  <a:pt x="5157004" y="11608173"/>
                </a:lnTo>
                <a:lnTo>
                  <a:pt x="0" y="116081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TextBox 6"/>
          <p:cNvSpPr txBox="1"/>
          <p:nvPr/>
        </p:nvSpPr>
        <p:spPr>
          <a:xfrm>
            <a:off x="2895600" y="3486150"/>
            <a:ext cx="8839200" cy="2676227"/>
          </a:xfrm>
          <a:prstGeom prst="rect">
            <a:avLst/>
          </a:prstGeom>
        </p:spPr>
        <p:txBody>
          <a:bodyPr lIns="0" tIns="0" rIns="0" bIns="0" rtlCol="0" anchor="t">
            <a:spAutoFit/>
          </a:bodyPr>
          <a:lstStyle/>
          <a:p>
            <a:pPr algn="l">
              <a:lnSpc>
                <a:spcPts val="11399"/>
              </a:lnSpc>
            </a:pPr>
            <a:r>
              <a:rPr lang="en-US" sz="11999" b="1" spc="-635">
                <a:solidFill>
                  <a:srgbClr val="FFFFFF"/>
                </a:solidFill>
                <a:latin typeface="Arimo Bold"/>
                <a:ea typeface="Arimo Bold"/>
                <a:cs typeface="Arimo Bold"/>
                <a:sym typeface="Arimo 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it-IT"/>
          </a:p>
        </p:txBody>
      </p:sp>
      <p:sp>
        <p:nvSpPr>
          <p:cNvPr id="3" name="AutoShape 3"/>
          <p:cNvSpPr/>
          <p:nvPr/>
        </p:nvSpPr>
        <p:spPr>
          <a:xfrm>
            <a:off x="-886757" y="5394528"/>
            <a:ext cx="20061513" cy="0"/>
          </a:xfrm>
          <a:prstGeom prst="line">
            <a:avLst/>
          </a:prstGeom>
          <a:ln w="28575" cap="flat">
            <a:solidFill>
              <a:srgbClr val="FFFFFF"/>
            </a:solidFill>
            <a:prstDash val="solid"/>
            <a:headEnd type="none" w="sm" len="sm"/>
            <a:tailEnd type="none" w="sm" len="sm"/>
          </a:ln>
        </p:spPr>
        <p:txBody>
          <a:bodyPr/>
          <a:lstStyle/>
          <a:p>
            <a:endParaRPr lang="it-IT"/>
          </a:p>
        </p:txBody>
      </p:sp>
      <p:grpSp>
        <p:nvGrpSpPr>
          <p:cNvPr id="4" name="Group 4"/>
          <p:cNvGrpSpPr/>
          <p:nvPr/>
        </p:nvGrpSpPr>
        <p:grpSpPr>
          <a:xfrm>
            <a:off x="14489642" y="5143500"/>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it-IT"/>
            </a:p>
          </p:txBody>
        </p:sp>
        <p:sp>
          <p:nvSpPr>
            <p:cNvPr id="6" name="TextBox 6"/>
            <p:cNvSpPr txBox="1"/>
            <p:nvPr/>
          </p:nvSpPr>
          <p:spPr>
            <a:xfrm>
              <a:off x="139700" y="158750"/>
              <a:ext cx="533400" cy="514350"/>
            </a:xfrm>
            <a:prstGeom prst="rect">
              <a:avLst/>
            </a:prstGeom>
          </p:spPr>
          <p:txBody>
            <a:bodyPr lIns="50800" tIns="50800" rIns="50800" bIns="50800" rtlCol="0" anchor="ctr"/>
            <a:lstStyle/>
            <a:p>
              <a:pPr algn="ctr">
                <a:lnSpc>
                  <a:spcPts val="2266"/>
                </a:lnSpc>
              </a:pPr>
              <a:endParaRPr/>
            </a:p>
          </p:txBody>
        </p:sp>
      </p:grpSp>
      <p:sp>
        <p:nvSpPr>
          <p:cNvPr id="7" name="TextBox 7"/>
          <p:cNvSpPr txBox="1"/>
          <p:nvPr/>
        </p:nvSpPr>
        <p:spPr>
          <a:xfrm>
            <a:off x="351575" y="5897526"/>
            <a:ext cx="2197323" cy="1034543"/>
          </a:xfrm>
          <a:prstGeom prst="rect">
            <a:avLst/>
          </a:prstGeom>
        </p:spPr>
        <p:txBody>
          <a:bodyPr lIns="0" tIns="0" rIns="0" bIns="0" rtlCol="0" anchor="t">
            <a:spAutoFit/>
          </a:bodyPr>
          <a:lstStyle/>
          <a:p>
            <a:pPr algn="l">
              <a:lnSpc>
                <a:spcPts val="3914"/>
              </a:lnSpc>
            </a:pPr>
            <a:r>
              <a:rPr lang="en-US" sz="3800">
                <a:solidFill>
                  <a:srgbClr val="FFFFFF"/>
                </a:solidFill>
                <a:latin typeface="Arimo"/>
                <a:ea typeface="Arimo"/>
                <a:cs typeface="Arimo"/>
                <a:sym typeface="Arimo"/>
              </a:rPr>
              <a:t>MAHIYA AKTHER</a:t>
            </a:r>
          </a:p>
        </p:txBody>
      </p:sp>
      <p:sp>
        <p:nvSpPr>
          <p:cNvPr id="8" name="TextBox 8"/>
          <p:cNvSpPr txBox="1"/>
          <p:nvPr/>
        </p:nvSpPr>
        <p:spPr>
          <a:xfrm>
            <a:off x="3207971" y="5916483"/>
            <a:ext cx="2779727" cy="1297999"/>
          </a:xfrm>
          <a:prstGeom prst="rect">
            <a:avLst/>
          </a:prstGeom>
        </p:spPr>
        <p:txBody>
          <a:bodyPr lIns="0" tIns="0" rIns="0" bIns="0" rtlCol="0" anchor="t">
            <a:spAutoFit/>
          </a:bodyPr>
          <a:lstStyle/>
          <a:p>
            <a:pPr algn="l">
              <a:lnSpc>
                <a:spcPts val="3407"/>
              </a:lnSpc>
            </a:pPr>
            <a:r>
              <a:rPr lang="en-US" sz="3308" b="1">
                <a:solidFill>
                  <a:srgbClr val="FFFFFF"/>
                </a:solidFill>
                <a:latin typeface="Arimo Bold"/>
                <a:ea typeface="Arimo Bold"/>
                <a:cs typeface="Arimo Bold"/>
                <a:sym typeface="Arimo Bold"/>
              </a:rPr>
              <a:t>ABDULLAH KHONDOKER</a:t>
            </a:r>
          </a:p>
          <a:p>
            <a:pPr algn="l">
              <a:lnSpc>
                <a:spcPts val="3201"/>
              </a:lnSpc>
            </a:pPr>
            <a:endParaRPr lang="en-US" sz="3308" b="1">
              <a:solidFill>
                <a:srgbClr val="FFFFFF"/>
              </a:solidFill>
              <a:latin typeface="Arimo Bold"/>
              <a:ea typeface="Arimo Bold"/>
              <a:cs typeface="Arimo Bold"/>
              <a:sym typeface="Arimo Bold"/>
            </a:endParaRPr>
          </a:p>
        </p:txBody>
      </p:sp>
      <p:sp>
        <p:nvSpPr>
          <p:cNvPr id="9" name="TextBox 9"/>
          <p:cNvSpPr txBox="1"/>
          <p:nvPr/>
        </p:nvSpPr>
        <p:spPr>
          <a:xfrm>
            <a:off x="6646772" y="5888001"/>
            <a:ext cx="3186968" cy="921132"/>
          </a:xfrm>
          <a:prstGeom prst="rect">
            <a:avLst/>
          </a:prstGeom>
        </p:spPr>
        <p:txBody>
          <a:bodyPr lIns="0" tIns="0" rIns="0" bIns="0" rtlCol="0" anchor="t">
            <a:spAutoFit/>
          </a:bodyPr>
          <a:lstStyle/>
          <a:p>
            <a:pPr algn="l">
              <a:lnSpc>
                <a:spcPts val="3502"/>
              </a:lnSpc>
            </a:pPr>
            <a:r>
              <a:rPr lang="en-US" sz="3400">
                <a:solidFill>
                  <a:srgbClr val="FFFFFF"/>
                </a:solidFill>
                <a:latin typeface="Arimo"/>
                <a:ea typeface="Arimo"/>
                <a:cs typeface="Arimo"/>
                <a:sym typeface="Arimo"/>
              </a:rPr>
              <a:t>MOST. SAYMA KHATUN</a:t>
            </a:r>
          </a:p>
        </p:txBody>
      </p:sp>
      <p:sp>
        <p:nvSpPr>
          <p:cNvPr id="10" name="TextBox 10"/>
          <p:cNvSpPr txBox="1"/>
          <p:nvPr/>
        </p:nvSpPr>
        <p:spPr>
          <a:xfrm>
            <a:off x="10373807" y="5960075"/>
            <a:ext cx="2978622" cy="899921"/>
          </a:xfrm>
          <a:prstGeom prst="rect">
            <a:avLst/>
          </a:prstGeom>
        </p:spPr>
        <p:txBody>
          <a:bodyPr lIns="0" tIns="0" rIns="0" bIns="0" rtlCol="0" anchor="t">
            <a:spAutoFit/>
          </a:bodyPr>
          <a:lstStyle/>
          <a:p>
            <a:pPr algn="l">
              <a:lnSpc>
                <a:spcPts val="3398"/>
              </a:lnSpc>
            </a:pPr>
            <a:r>
              <a:rPr lang="en-US" sz="3299">
                <a:solidFill>
                  <a:srgbClr val="FFFFFF"/>
                </a:solidFill>
                <a:latin typeface="Arimo"/>
                <a:ea typeface="Arimo"/>
                <a:cs typeface="Arimo"/>
                <a:sym typeface="Arimo"/>
              </a:rPr>
              <a:t>M SHAHRIAR ALAM SHAJID</a:t>
            </a:r>
          </a:p>
        </p:txBody>
      </p:sp>
      <p:grpSp>
        <p:nvGrpSpPr>
          <p:cNvPr id="11" name="Group 11"/>
          <p:cNvGrpSpPr/>
          <p:nvPr/>
        </p:nvGrpSpPr>
        <p:grpSpPr>
          <a:xfrm>
            <a:off x="6646772" y="5143500"/>
            <a:ext cx="502056" cy="5020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it-IT"/>
            </a:p>
          </p:txBody>
        </p:sp>
        <p:sp>
          <p:nvSpPr>
            <p:cNvPr id="13" name="TextBox 13"/>
            <p:cNvSpPr txBox="1"/>
            <p:nvPr/>
          </p:nvSpPr>
          <p:spPr>
            <a:xfrm>
              <a:off x="139700" y="158750"/>
              <a:ext cx="533400" cy="514350"/>
            </a:xfrm>
            <a:prstGeom prst="rect">
              <a:avLst/>
            </a:prstGeom>
          </p:spPr>
          <p:txBody>
            <a:bodyPr lIns="50800" tIns="50800" rIns="50800" bIns="50800" rtlCol="0" anchor="ctr"/>
            <a:lstStyle/>
            <a:p>
              <a:pPr algn="ctr">
                <a:lnSpc>
                  <a:spcPts val="2266"/>
                </a:lnSpc>
              </a:pPr>
              <a:endParaRPr/>
            </a:p>
          </p:txBody>
        </p:sp>
      </p:grpSp>
      <p:grpSp>
        <p:nvGrpSpPr>
          <p:cNvPr id="14" name="Group 14"/>
          <p:cNvGrpSpPr/>
          <p:nvPr/>
        </p:nvGrpSpPr>
        <p:grpSpPr>
          <a:xfrm>
            <a:off x="3315442" y="5143500"/>
            <a:ext cx="502056" cy="50205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it-IT"/>
            </a:p>
          </p:txBody>
        </p:sp>
        <p:sp>
          <p:nvSpPr>
            <p:cNvPr id="16" name="TextBox 16"/>
            <p:cNvSpPr txBox="1"/>
            <p:nvPr/>
          </p:nvSpPr>
          <p:spPr>
            <a:xfrm>
              <a:off x="139700" y="158750"/>
              <a:ext cx="533400" cy="514350"/>
            </a:xfrm>
            <a:prstGeom prst="rect">
              <a:avLst/>
            </a:prstGeom>
          </p:spPr>
          <p:txBody>
            <a:bodyPr lIns="50800" tIns="50800" rIns="50800" bIns="50800" rtlCol="0" anchor="ctr"/>
            <a:lstStyle/>
            <a:p>
              <a:pPr algn="ctr">
                <a:lnSpc>
                  <a:spcPts val="2266"/>
                </a:lnSpc>
              </a:pPr>
              <a:endParaRPr/>
            </a:p>
          </p:txBody>
        </p:sp>
      </p:grpSp>
      <p:grpSp>
        <p:nvGrpSpPr>
          <p:cNvPr id="17" name="Group 17"/>
          <p:cNvGrpSpPr/>
          <p:nvPr/>
        </p:nvGrpSpPr>
        <p:grpSpPr>
          <a:xfrm>
            <a:off x="351575" y="5143500"/>
            <a:ext cx="502056" cy="50205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it-IT"/>
            </a:p>
          </p:txBody>
        </p:sp>
        <p:sp>
          <p:nvSpPr>
            <p:cNvPr id="19" name="TextBox 19"/>
            <p:cNvSpPr txBox="1"/>
            <p:nvPr/>
          </p:nvSpPr>
          <p:spPr>
            <a:xfrm>
              <a:off x="139700" y="158750"/>
              <a:ext cx="533400" cy="514350"/>
            </a:xfrm>
            <a:prstGeom prst="rect">
              <a:avLst/>
            </a:prstGeom>
          </p:spPr>
          <p:txBody>
            <a:bodyPr lIns="50800" tIns="50800" rIns="50800" bIns="50800" rtlCol="0" anchor="ctr"/>
            <a:lstStyle/>
            <a:p>
              <a:pPr algn="ctr">
                <a:lnSpc>
                  <a:spcPts val="2266"/>
                </a:lnSpc>
              </a:pPr>
              <a:endParaRPr/>
            </a:p>
          </p:txBody>
        </p:sp>
      </p:grpSp>
      <p:sp>
        <p:nvSpPr>
          <p:cNvPr id="20" name="TextBox 20"/>
          <p:cNvSpPr txBox="1"/>
          <p:nvPr/>
        </p:nvSpPr>
        <p:spPr>
          <a:xfrm>
            <a:off x="3315442" y="7418734"/>
            <a:ext cx="2472572" cy="850901"/>
          </a:xfrm>
          <a:prstGeom prst="rect">
            <a:avLst/>
          </a:prstGeom>
        </p:spPr>
        <p:txBody>
          <a:bodyPr lIns="0" tIns="0" rIns="0" bIns="0" rtlCol="0" anchor="t">
            <a:spAutoFit/>
          </a:bodyPr>
          <a:lstStyle/>
          <a:p>
            <a:pPr algn="l">
              <a:lnSpc>
                <a:spcPts val="3499"/>
              </a:lnSpc>
            </a:pPr>
            <a:r>
              <a:rPr lang="en-US" sz="2499" b="1">
                <a:solidFill>
                  <a:srgbClr val="FFFFFF"/>
                </a:solidFill>
                <a:latin typeface="Montserrat Medium"/>
                <a:ea typeface="Montserrat Medium"/>
                <a:cs typeface="Montserrat Medium"/>
                <a:sym typeface="Montserrat Medium"/>
              </a:rPr>
              <a:t>ID  22-46373-1</a:t>
            </a:r>
          </a:p>
          <a:p>
            <a:pPr algn="l">
              <a:lnSpc>
                <a:spcPts val="3499"/>
              </a:lnSpc>
              <a:spcBef>
                <a:spcPct val="0"/>
              </a:spcBef>
            </a:pPr>
            <a:r>
              <a:rPr lang="en-US" sz="2499" b="1">
                <a:solidFill>
                  <a:srgbClr val="FFFFFF"/>
                </a:solidFill>
                <a:latin typeface="Montserrat Medium"/>
                <a:ea typeface="Montserrat Medium"/>
                <a:cs typeface="Montserrat Medium"/>
                <a:sym typeface="Montserrat Medium"/>
              </a:rPr>
              <a:t>CSE</a:t>
            </a:r>
          </a:p>
        </p:txBody>
      </p:sp>
      <p:sp>
        <p:nvSpPr>
          <p:cNvPr id="21" name="TextBox 21"/>
          <p:cNvSpPr txBox="1"/>
          <p:nvPr/>
        </p:nvSpPr>
        <p:spPr>
          <a:xfrm>
            <a:off x="351575" y="7418734"/>
            <a:ext cx="2472572" cy="850901"/>
          </a:xfrm>
          <a:prstGeom prst="rect">
            <a:avLst/>
          </a:prstGeom>
        </p:spPr>
        <p:txBody>
          <a:bodyPr lIns="0" tIns="0" rIns="0" bIns="0" rtlCol="0" anchor="t">
            <a:spAutoFit/>
          </a:bodyPr>
          <a:lstStyle/>
          <a:p>
            <a:pPr algn="l">
              <a:lnSpc>
                <a:spcPts val="3499"/>
              </a:lnSpc>
            </a:pPr>
            <a:r>
              <a:rPr lang="en-US" sz="2499" b="1">
                <a:solidFill>
                  <a:srgbClr val="FFFFFF"/>
                </a:solidFill>
                <a:latin typeface="Montserrat Medium"/>
                <a:ea typeface="Montserrat Medium"/>
                <a:cs typeface="Montserrat Medium"/>
                <a:sym typeface="Montserrat Medium"/>
              </a:rPr>
              <a:t>ID 22-47359-2</a:t>
            </a:r>
          </a:p>
          <a:p>
            <a:pPr algn="l">
              <a:lnSpc>
                <a:spcPts val="3499"/>
              </a:lnSpc>
              <a:spcBef>
                <a:spcPct val="0"/>
              </a:spcBef>
            </a:pPr>
            <a:r>
              <a:rPr lang="en-US" sz="2499" b="1">
                <a:solidFill>
                  <a:srgbClr val="FFFFFF"/>
                </a:solidFill>
                <a:latin typeface="Montserrat Medium"/>
                <a:ea typeface="Montserrat Medium"/>
                <a:cs typeface="Montserrat Medium"/>
                <a:sym typeface="Montserrat Medium"/>
              </a:rPr>
              <a:t>CSE</a:t>
            </a:r>
          </a:p>
        </p:txBody>
      </p:sp>
      <p:grpSp>
        <p:nvGrpSpPr>
          <p:cNvPr id="22" name="Group 22"/>
          <p:cNvGrpSpPr/>
          <p:nvPr/>
        </p:nvGrpSpPr>
        <p:grpSpPr>
          <a:xfrm rot="-5400000">
            <a:off x="6736157" y="-8003868"/>
            <a:ext cx="4815686" cy="19502250"/>
            <a:chOff x="0" y="0"/>
            <a:chExt cx="2179928" cy="8828129"/>
          </a:xfrm>
        </p:grpSpPr>
        <p:sp>
          <p:nvSpPr>
            <p:cNvPr id="23" name="Freeform 23"/>
            <p:cNvSpPr/>
            <p:nvPr/>
          </p:nvSpPr>
          <p:spPr>
            <a:xfrm>
              <a:off x="0" y="0"/>
              <a:ext cx="2179928" cy="8828129"/>
            </a:xfrm>
            <a:custGeom>
              <a:avLst/>
              <a:gdLst/>
              <a:ahLst/>
              <a:cxnLst/>
              <a:rect l="l" t="t" r="r" b="b"/>
              <a:pathLst>
                <a:path w="2179928" h="8828129">
                  <a:moveTo>
                    <a:pt x="0" y="0"/>
                  </a:moveTo>
                  <a:lnTo>
                    <a:pt x="2179928" y="0"/>
                  </a:lnTo>
                  <a:lnTo>
                    <a:pt x="2179928" y="8828129"/>
                  </a:lnTo>
                  <a:lnTo>
                    <a:pt x="0" y="8828129"/>
                  </a:lnTo>
                  <a:close/>
                </a:path>
              </a:pathLst>
            </a:custGeom>
            <a:solidFill>
              <a:srgbClr val="EDD0D5"/>
            </a:solidFill>
          </p:spPr>
          <p:txBody>
            <a:bodyPr/>
            <a:lstStyle/>
            <a:p>
              <a:endParaRPr lang="it-IT"/>
            </a:p>
          </p:txBody>
        </p:sp>
        <p:sp>
          <p:nvSpPr>
            <p:cNvPr id="24" name="TextBox 24"/>
            <p:cNvSpPr txBox="1"/>
            <p:nvPr/>
          </p:nvSpPr>
          <p:spPr>
            <a:xfrm>
              <a:off x="0" y="-19050"/>
              <a:ext cx="2179928" cy="8847179"/>
            </a:xfrm>
            <a:prstGeom prst="rect">
              <a:avLst/>
            </a:prstGeom>
          </p:spPr>
          <p:txBody>
            <a:bodyPr lIns="29557" tIns="29557" rIns="29557" bIns="29557" rtlCol="0" anchor="ctr"/>
            <a:lstStyle/>
            <a:p>
              <a:pPr algn="ctr">
                <a:lnSpc>
                  <a:spcPts val="1547"/>
                </a:lnSpc>
                <a:spcBef>
                  <a:spcPct val="0"/>
                </a:spcBef>
              </a:pPr>
              <a:endParaRPr/>
            </a:p>
          </p:txBody>
        </p:sp>
      </p:grpSp>
      <p:sp>
        <p:nvSpPr>
          <p:cNvPr id="25" name="TextBox 25"/>
          <p:cNvSpPr txBox="1"/>
          <p:nvPr/>
        </p:nvSpPr>
        <p:spPr>
          <a:xfrm>
            <a:off x="2976880" y="990600"/>
            <a:ext cx="12334241" cy="1098550"/>
          </a:xfrm>
          <a:prstGeom prst="rect">
            <a:avLst/>
          </a:prstGeom>
        </p:spPr>
        <p:txBody>
          <a:bodyPr lIns="0" tIns="0" rIns="0" bIns="0" rtlCol="0" anchor="t">
            <a:spAutoFit/>
          </a:bodyPr>
          <a:lstStyle/>
          <a:p>
            <a:pPr marL="0" lvl="0" indent="0" algn="ctr">
              <a:lnSpc>
                <a:spcPts val="8749"/>
              </a:lnSpc>
              <a:spcBef>
                <a:spcPct val="0"/>
              </a:spcBef>
            </a:pPr>
            <a:r>
              <a:rPr lang="en-US" sz="6999" b="1" spc="-370">
                <a:solidFill>
                  <a:srgbClr val="323232"/>
                </a:solidFill>
                <a:latin typeface="Be Vietnam Ultra-Bold"/>
                <a:ea typeface="Be Vietnam Ultra-Bold"/>
                <a:cs typeface="Be Vietnam Ultra-Bold"/>
                <a:sym typeface="Be Vietnam Ultra-Bold"/>
              </a:rPr>
              <a:t>GROUP MEMBERS</a:t>
            </a:r>
          </a:p>
        </p:txBody>
      </p:sp>
      <p:sp>
        <p:nvSpPr>
          <p:cNvPr id="26" name="TextBox 26"/>
          <p:cNvSpPr txBox="1"/>
          <p:nvPr/>
        </p:nvSpPr>
        <p:spPr>
          <a:xfrm>
            <a:off x="6646772" y="7418734"/>
            <a:ext cx="2472572" cy="850901"/>
          </a:xfrm>
          <a:prstGeom prst="rect">
            <a:avLst/>
          </a:prstGeom>
        </p:spPr>
        <p:txBody>
          <a:bodyPr lIns="0" tIns="0" rIns="0" bIns="0" rtlCol="0" anchor="t">
            <a:spAutoFit/>
          </a:bodyPr>
          <a:lstStyle/>
          <a:p>
            <a:pPr algn="l">
              <a:lnSpc>
                <a:spcPts val="3499"/>
              </a:lnSpc>
            </a:pPr>
            <a:r>
              <a:rPr lang="en-US" sz="2499" b="1">
                <a:solidFill>
                  <a:srgbClr val="FFFFFF"/>
                </a:solidFill>
                <a:latin typeface="Montserrat Medium"/>
                <a:ea typeface="Montserrat Medium"/>
                <a:cs typeface="Montserrat Medium"/>
                <a:sym typeface="Montserrat Medium"/>
              </a:rPr>
              <a:t>22-47035-1</a:t>
            </a:r>
          </a:p>
          <a:p>
            <a:pPr algn="l">
              <a:lnSpc>
                <a:spcPts val="3499"/>
              </a:lnSpc>
              <a:spcBef>
                <a:spcPct val="0"/>
              </a:spcBef>
            </a:pPr>
            <a:r>
              <a:rPr lang="en-US" sz="2499" b="1">
                <a:solidFill>
                  <a:srgbClr val="FFFFFF"/>
                </a:solidFill>
                <a:latin typeface="Montserrat Medium"/>
                <a:ea typeface="Montserrat Medium"/>
                <a:cs typeface="Montserrat Medium"/>
                <a:sym typeface="Montserrat Medium"/>
              </a:rPr>
              <a:t>CSE</a:t>
            </a:r>
          </a:p>
        </p:txBody>
      </p:sp>
      <p:grpSp>
        <p:nvGrpSpPr>
          <p:cNvPr id="27" name="Group 27"/>
          <p:cNvGrpSpPr/>
          <p:nvPr/>
        </p:nvGrpSpPr>
        <p:grpSpPr>
          <a:xfrm>
            <a:off x="10373807" y="5143500"/>
            <a:ext cx="502056" cy="50205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it-IT"/>
            </a:p>
          </p:txBody>
        </p:sp>
        <p:sp>
          <p:nvSpPr>
            <p:cNvPr id="29" name="TextBox 29"/>
            <p:cNvSpPr txBox="1"/>
            <p:nvPr/>
          </p:nvSpPr>
          <p:spPr>
            <a:xfrm>
              <a:off x="139700" y="158750"/>
              <a:ext cx="533400" cy="514350"/>
            </a:xfrm>
            <a:prstGeom prst="rect">
              <a:avLst/>
            </a:prstGeom>
          </p:spPr>
          <p:txBody>
            <a:bodyPr lIns="50800" tIns="50800" rIns="50800" bIns="50800" rtlCol="0" anchor="ctr"/>
            <a:lstStyle/>
            <a:p>
              <a:pPr algn="ctr">
                <a:lnSpc>
                  <a:spcPts val="2266"/>
                </a:lnSpc>
              </a:pPr>
              <a:endParaRPr/>
            </a:p>
          </p:txBody>
        </p:sp>
      </p:grpSp>
      <p:sp>
        <p:nvSpPr>
          <p:cNvPr id="30" name="TextBox 30"/>
          <p:cNvSpPr txBox="1"/>
          <p:nvPr/>
        </p:nvSpPr>
        <p:spPr>
          <a:xfrm>
            <a:off x="10373807" y="7418734"/>
            <a:ext cx="2472572" cy="850901"/>
          </a:xfrm>
          <a:prstGeom prst="rect">
            <a:avLst/>
          </a:prstGeom>
        </p:spPr>
        <p:txBody>
          <a:bodyPr lIns="0" tIns="0" rIns="0" bIns="0" rtlCol="0" anchor="t">
            <a:spAutoFit/>
          </a:bodyPr>
          <a:lstStyle/>
          <a:p>
            <a:pPr algn="l">
              <a:lnSpc>
                <a:spcPts val="3499"/>
              </a:lnSpc>
            </a:pPr>
            <a:r>
              <a:rPr lang="en-US" sz="2499" b="1">
                <a:solidFill>
                  <a:srgbClr val="FFFFFF"/>
                </a:solidFill>
                <a:latin typeface="Montserrat Medium"/>
                <a:ea typeface="Montserrat Medium"/>
                <a:cs typeface="Montserrat Medium"/>
                <a:sym typeface="Montserrat Medium"/>
              </a:rPr>
              <a:t>22-46242-1</a:t>
            </a:r>
          </a:p>
          <a:p>
            <a:pPr algn="l">
              <a:lnSpc>
                <a:spcPts val="3499"/>
              </a:lnSpc>
              <a:spcBef>
                <a:spcPct val="0"/>
              </a:spcBef>
            </a:pPr>
            <a:r>
              <a:rPr lang="en-US" sz="2499" b="1">
                <a:solidFill>
                  <a:srgbClr val="FFFFFF"/>
                </a:solidFill>
                <a:latin typeface="Montserrat Medium"/>
                <a:ea typeface="Montserrat Medium"/>
                <a:cs typeface="Montserrat Medium"/>
                <a:sym typeface="Montserrat Medium"/>
              </a:rPr>
              <a:t>CSE</a:t>
            </a:r>
          </a:p>
        </p:txBody>
      </p:sp>
      <p:sp>
        <p:nvSpPr>
          <p:cNvPr id="31" name="TextBox 31"/>
          <p:cNvSpPr txBox="1"/>
          <p:nvPr/>
        </p:nvSpPr>
        <p:spPr>
          <a:xfrm>
            <a:off x="14280678" y="5888001"/>
            <a:ext cx="3421357" cy="1359280"/>
          </a:xfrm>
          <a:prstGeom prst="rect">
            <a:avLst/>
          </a:prstGeom>
        </p:spPr>
        <p:txBody>
          <a:bodyPr lIns="0" tIns="0" rIns="0" bIns="0" rtlCol="0" anchor="t">
            <a:spAutoFit/>
          </a:bodyPr>
          <a:lstStyle/>
          <a:p>
            <a:pPr algn="l">
              <a:lnSpc>
                <a:spcPts val="3501"/>
              </a:lnSpc>
            </a:pPr>
            <a:r>
              <a:rPr lang="en-US" sz="3399">
                <a:solidFill>
                  <a:srgbClr val="FFFFFF"/>
                </a:solidFill>
                <a:latin typeface="Arimo"/>
                <a:ea typeface="Arimo"/>
                <a:cs typeface="Arimo"/>
                <a:sym typeface="Arimo"/>
              </a:rPr>
              <a:t>MD. SHOHANUR RAHMAN SHOHAN</a:t>
            </a:r>
          </a:p>
        </p:txBody>
      </p:sp>
      <p:sp>
        <p:nvSpPr>
          <p:cNvPr id="32" name="TextBox 32"/>
          <p:cNvSpPr txBox="1"/>
          <p:nvPr/>
        </p:nvSpPr>
        <p:spPr>
          <a:xfrm>
            <a:off x="14489642" y="7418734"/>
            <a:ext cx="2472572" cy="850901"/>
          </a:xfrm>
          <a:prstGeom prst="rect">
            <a:avLst/>
          </a:prstGeom>
        </p:spPr>
        <p:txBody>
          <a:bodyPr lIns="0" tIns="0" rIns="0" bIns="0" rtlCol="0" anchor="t">
            <a:spAutoFit/>
          </a:bodyPr>
          <a:lstStyle/>
          <a:p>
            <a:pPr algn="l">
              <a:lnSpc>
                <a:spcPts val="3499"/>
              </a:lnSpc>
            </a:pPr>
            <a:r>
              <a:rPr lang="en-US" sz="2499" b="1">
                <a:solidFill>
                  <a:srgbClr val="FFFFFF"/>
                </a:solidFill>
                <a:latin typeface="Montserrat Medium"/>
                <a:ea typeface="Montserrat Medium"/>
                <a:cs typeface="Montserrat Medium"/>
                <a:sym typeface="Montserrat Medium"/>
              </a:rPr>
              <a:t>22-46013-1</a:t>
            </a:r>
          </a:p>
          <a:p>
            <a:pPr algn="l">
              <a:lnSpc>
                <a:spcPts val="3499"/>
              </a:lnSpc>
              <a:spcBef>
                <a:spcPct val="0"/>
              </a:spcBef>
            </a:pPr>
            <a:r>
              <a:rPr lang="en-US" sz="2499" b="1">
                <a:solidFill>
                  <a:srgbClr val="FFFFFF"/>
                </a:solidFill>
                <a:latin typeface="Montserrat Medium"/>
                <a:ea typeface="Montserrat Medium"/>
                <a:cs typeface="Montserrat Medium"/>
                <a:sym typeface="Montserrat Medium"/>
              </a:rPr>
              <a:t>CSE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it-IT"/>
          </a:p>
        </p:txBody>
      </p:sp>
      <p:sp>
        <p:nvSpPr>
          <p:cNvPr id="3" name="TextBox 3"/>
          <p:cNvSpPr txBox="1"/>
          <p:nvPr/>
        </p:nvSpPr>
        <p:spPr>
          <a:xfrm>
            <a:off x="1064419" y="1822839"/>
            <a:ext cx="16159162" cy="834390"/>
          </a:xfrm>
          <a:prstGeom prst="rect">
            <a:avLst/>
          </a:prstGeom>
        </p:spPr>
        <p:txBody>
          <a:bodyPr lIns="0" tIns="0" rIns="0" bIns="0" rtlCol="0" anchor="t">
            <a:spAutoFit/>
          </a:bodyPr>
          <a:lstStyle/>
          <a:p>
            <a:pPr algn="ctr">
              <a:lnSpc>
                <a:spcPts val="6480"/>
              </a:lnSpc>
            </a:pPr>
            <a:r>
              <a:rPr lang="en-US" sz="6000" spc="-318">
                <a:solidFill>
                  <a:srgbClr val="FFFFFF"/>
                </a:solidFill>
                <a:latin typeface="Helvetica World"/>
                <a:ea typeface="Helvetica World"/>
                <a:cs typeface="Helvetica World"/>
                <a:sym typeface="Helvetica World"/>
              </a:rPr>
              <a:t>TABLE OF CONTENTS​</a:t>
            </a:r>
          </a:p>
        </p:txBody>
      </p:sp>
      <p:grpSp>
        <p:nvGrpSpPr>
          <p:cNvPr id="4" name="Group 4"/>
          <p:cNvGrpSpPr/>
          <p:nvPr/>
        </p:nvGrpSpPr>
        <p:grpSpPr>
          <a:xfrm>
            <a:off x="1100137" y="3072003"/>
            <a:ext cx="7920266" cy="2991887"/>
            <a:chOff x="0" y="0"/>
            <a:chExt cx="2263664" cy="855101"/>
          </a:xfrm>
        </p:grpSpPr>
        <p:sp>
          <p:nvSpPr>
            <p:cNvPr id="5" name="Freeform 5"/>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EDD0D5"/>
            </a:solidFill>
            <a:ln w="19050" cap="rnd">
              <a:solidFill>
                <a:srgbClr val="3A3937"/>
              </a:solidFill>
              <a:prstDash val="solid"/>
              <a:round/>
            </a:ln>
          </p:spPr>
          <p:txBody>
            <a:bodyPr/>
            <a:lstStyle/>
            <a:p>
              <a:endParaRPr lang="it-IT"/>
            </a:p>
          </p:txBody>
        </p:sp>
        <p:sp>
          <p:nvSpPr>
            <p:cNvPr id="6" name="TextBox 6"/>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7" name="Group 7"/>
          <p:cNvGrpSpPr/>
          <p:nvPr/>
        </p:nvGrpSpPr>
        <p:grpSpPr>
          <a:xfrm>
            <a:off x="9267596" y="3072003"/>
            <a:ext cx="7920266" cy="2991887"/>
            <a:chOff x="0" y="0"/>
            <a:chExt cx="2263664" cy="855101"/>
          </a:xfrm>
        </p:grpSpPr>
        <p:sp>
          <p:nvSpPr>
            <p:cNvPr id="8" name="Freeform 8"/>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EDD0D5"/>
            </a:solidFill>
            <a:ln w="19050" cap="rnd">
              <a:solidFill>
                <a:srgbClr val="3A3937"/>
              </a:solidFill>
              <a:prstDash val="solid"/>
              <a:round/>
            </a:ln>
          </p:spPr>
          <p:txBody>
            <a:bodyPr/>
            <a:lstStyle/>
            <a:p>
              <a:endParaRPr lang="it-IT"/>
            </a:p>
          </p:txBody>
        </p:sp>
        <p:sp>
          <p:nvSpPr>
            <p:cNvPr id="9" name="TextBox 9"/>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0" name="Group 10"/>
          <p:cNvGrpSpPr/>
          <p:nvPr/>
        </p:nvGrpSpPr>
        <p:grpSpPr>
          <a:xfrm>
            <a:off x="1100137" y="6266413"/>
            <a:ext cx="7920266" cy="2991887"/>
            <a:chOff x="0" y="0"/>
            <a:chExt cx="2263664" cy="855101"/>
          </a:xfrm>
        </p:grpSpPr>
        <p:sp>
          <p:nvSpPr>
            <p:cNvPr id="11" name="Freeform 11"/>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EDD0D5"/>
            </a:solidFill>
            <a:ln w="19050" cap="rnd">
              <a:solidFill>
                <a:srgbClr val="3A3937"/>
              </a:solidFill>
              <a:prstDash val="solid"/>
              <a:round/>
            </a:ln>
          </p:spPr>
          <p:txBody>
            <a:bodyPr/>
            <a:lstStyle/>
            <a:p>
              <a:endParaRPr lang="it-IT"/>
            </a:p>
          </p:txBody>
        </p:sp>
        <p:sp>
          <p:nvSpPr>
            <p:cNvPr id="12" name="TextBox 12"/>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13" name="Group 13"/>
          <p:cNvGrpSpPr/>
          <p:nvPr/>
        </p:nvGrpSpPr>
        <p:grpSpPr>
          <a:xfrm>
            <a:off x="9267596" y="6266413"/>
            <a:ext cx="7920266" cy="2991887"/>
            <a:chOff x="0" y="0"/>
            <a:chExt cx="2263664" cy="855101"/>
          </a:xfrm>
        </p:grpSpPr>
        <p:sp>
          <p:nvSpPr>
            <p:cNvPr id="14" name="Freeform 1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EDD0D5"/>
            </a:solidFill>
            <a:ln w="19050" cap="rnd">
              <a:solidFill>
                <a:srgbClr val="3A3937"/>
              </a:solidFill>
              <a:prstDash val="solid"/>
              <a:round/>
            </a:ln>
          </p:spPr>
          <p:txBody>
            <a:bodyPr/>
            <a:lstStyle/>
            <a:p>
              <a:endParaRPr lang="it-IT"/>
            </a:p>
          </p:txBody>
        </p:sp>
        <p:sp>
          <p:nvSpPr>
            <p:cNvPr id="15" name="TextBox 1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6" name="TextBox 16"/>
          <p:cNvSpPr txBox="1"/>
          <p:nvPr/>
        </p:nvSpPr>
        <p:spPr>
          <a:xfrm>
            <a:off x="1724130" y="3281435"/>
            <a:ext cx="838588" cy="717806"/>
          </a:xfrm>
          <a:prstGeom prst="rect">
            <a:avLst/>
          </a:prstGeom>
        </p:spPr>
        <p:txBody>
          <a:bodyPr lIns="0" tIns="0" rIns="0" bIns="0" rtlCol="0" anchor="t">
            <a:spAutoFit/>
          </a:bodyPr>
          <a:lstStyle/>
          <a:p>
            <a:pPr marL="0" lvl="0" indent="0" algn="ctr">
              <a:lnSpc>
                <a:spcPts val="5927"/>
              </a:lnSpc>
              <a:spcBef>
                <a:spcPct val="0"/>
              </a:spcBef>
            </a:pPr>
            <a:r>
              <a:rPr lang="en-US" sz="3899" b="1" spc="-120">
                <a:solidFill>
                  <a:srgbClr val="000000"/>
                </a:solidFill>
                <a:latin typeface="Montserrat Medium"/>
                <a:ea typeface="Montserrat Medium"/>
                <a:cs typeface="Montserrat Medium"/>
                <a:sym typeface="Montserrat Medium"/>
              </a:rPr>
              <a:t>01</a:t>
            </a:r>
          </a:p>
        </p:txBody>
      </p:sp>
      <p:sp>
        <p:nvSpPr>
          <p:cNvPr id="17" name="TextBox 17"/>
          <p:cNvSpPr txBox="1"/>
          <p:nvPr/>
        </p:nvSpPr>
        <p:spPr>
          <a:xfrm>
            <a:off x="9891589" y="3281435"/>
            <a:ext cx="786502" cy="717806"/>
          </a:xfrm>
          <a:prstGeom prst="rect">
            <a:avLst/>
          </a:prstGeom>
        </p:spPr>
        <p:txBody>
          <a:bodyPr lIns="0" tIns="0" rIns="0" bIns="0" rtlCol="0" anchor="t">
            <a:spAutoFit/>
          </a:bodyPr>
          <a:lstStyle/>
          <a:p>
            <a:pPr marL="0" lvl="0" indent="0" algn="ctr">
              <a:lnSpc>
                <a:spcPts val="5927"/>
              </a:lnSpc>
              <a:spcBef>
                <a:spcPct val="0"/>
              </a:spcBef>
            </a:pPr>
            <a:r>
              <a:rPr lang="en-US" sz="3899" b="1" spc="-120">
                <a:solidFill>
                  <a:srgbClr val="000000"/>
                </a:solidFill>
                <a:latin typeface="Montserrat Medium"/>
                <a:ea typeface="Montserrat Medium"/>
                <a:cs typeface="Montserrat Medium"/>
                <a:sym typeface="Montserrat Medium"/>
              </a:rPr>
              <a:t>02</a:t>
            </a:r>
          </a:p>
        </p:txBody>
      </p:sp>
      <p:sp>
        <p:nvSpPr>
          <p:cNvPr id="18" name="TextBox 18"/>
          <p:cNvSpPr txBox="1"/>
          <p:nvPr/>
        </p:nvSpPr>
        <p:spPr>
          <a:xfrm>
            <a:off x="9891589" y="6548045"/>
            <a:ext cx="786502" cy="717806"/>
          </a:xfrm>
          <a:prstGeom prst="rect">
            <a:avLst/>
          </a:prstGeom>
        </p:spPr>
        <p:txBody>
          <a:bodyPr lIns="0" tIns="0" rIns="0" bIns="0" rtlCol="0" anchor="t">
            <a:spAutoFit/>
          </a:bodyPr>
          <a:lstStyle/>
          <a:p>
            <a:pPr marL="0" lvl="0" indent="0" algn="ctr">
              <a:lnSpc>
                <a:spcPts val="5927"/>
              </a:lnSpc>
              <a:spcBef>
                <a:spcPct val="0"/>
              </a:spcBef>
            </a:pPr>
            <a:r>
              <a:rPr lang="en-US" sz="3899" b="1" spc="-120">
                <a:solidFill>
                  <a:srgbClr val="000000"/>
                </a:solidFill>
                <a:latin typeface="Montserrat Medium"/>
                <a:ea typeface="Montserrat Medium"/>
                <a:cs typeface="Montserrat Medium"/>
                <a:sym typeface="Montserrat Medium"/>
              </a:rPr>
              <a:t>04</a:t>
            </a:r>
          </a:p>
        </p:txBody>
      </p:sp>
      <p:sp>
        <p:nvSpPr>
          <p:cNvPr id="19" name="TextBox 19"/>
          <p:cNvSpPr txBox="1"/>
          <p:nvPr/>
        </p:nvSpPr>
        <p:spPr>
          <a:xfrm>
            <a:off x="1724130" y="6548045"/>
            <a:ext cx="786502" cy="717806"/>
          </a:xfrm>
          <a:prstGeom prst="rect">
            <a:avLst/>
          </a:prstGeom>
        </p:spPr>
        <p:txBody>
          <a:bodyPr lIns="0" tIns="0" rIns="0" bIns="0" rtlCol="0" anchor="t">
            <a:spAutoFit/>
          </a:bodyPr>
          <a:lstStyle/>
          <a:p>
            <a:pPr marL="0" lvl="0" indent="0" algn="ctr">
              <a:lnSpc>
                <a:spcPts val="5927"/>
              </a:lnSpc>
              <a:spcBef>
                <a:spcPct val="0"/>
              </a:spcBef>
            </a:pPr>
            <a:r>
              <a:rPr lang="en-US" sz="3899" b="1" spc="-120">
                <a:solidFill>
                  <a:srgbClr val="000000"/>
                </a:solidFill>
                <a:latin typeface="Montserrat Medium"/>
                <a:ea typeface="Montserrat Medium"/>
                <a:cs typeface="Montserrat Medium"/>
                <a:sym typeface="Montserrat Medium"/>
              </a:rPr>
              <a:t>03</a:t>
            </a:r>
          </a:p>
        </p:txBody>
      </p:sp>
      <p:sp>
        <p:nvSpPr>
          <p:cNvPr id="20" name="TextBox 20"/>
          <p:cNvSpPr txBox="1"/>
          <p:nvPr/>
        </p:nvSpPr>
        <p:spPr>
          <a:xfrm>
            <a:off x="1724130" y="4260341"/>
            <a:ext cx="6672281" cy="1029208"/>
          </a:xfrm>
          <a:prstGeom prst="rect">
            <a:avLst/>
          </a:prstGeom>
        </p:spPr>
        <p:txBody>
          <a:bodyPr lIns="0" tIns="0" rIns="0" bIns="0" rtlCol="0" anchor="t">
            <a:spAutoFit/>
          </a:bodyPr>
          <a:lstStyle/>
          <a:p>
            <a:pPr marL="0" lvl="0" indent="0" algn="ctr">
              <a:lnSpc>
                <a:spcPts val="4255"/>
              </a:lnSpc>
              <a:spcBef>
                <a:spcPct val="0"/>
              </a:spcBef>
            </a:pPr>
            <a:r>
              <a:rPr lang="en-US" sz="2799" b="1" spc="-86">
                <a:solidFill>
                  <a:srgbClr val="000000"/>
                </a:solidFill>
                <a:latin typeface="Montserrat Medium"/>
                <a:ea typeface="Montserrat Medium"/>
                <a:cs typeface="Montserrat Medium"/>
                <a:sym typeface="Montserrat Medium"/>
              </a:rPr>
              <a:t>INTRODUCTION TO HISTORY AND THE RELEVANT CASE STUDY</a:t>
            </a:r>
          </a:p>
        </p:txBody>
      </p:sp>
      <p:sp>
        <p:nvSpPr>
          <p:cNvPr id="21" name="TextBox 21"/>
          <p:cNvSpPr txBox="1"/>
          <p:nvPr/>
        </p:nvSpPr>
        <p:spPr>
          <a:xfrm>
            <a:off x="9891589" y="4260341"/>
            <a:ext cx="6672281" cy="1029208"/>
          </a:xfrm>
          <a:prstGeom prst="rect">
            <a:avLst/>
          </a:prstGeom>
        </p:spPr>
        <p:txBody>
          <a:bodyPr lIns="0" tIns="0" rIns="0" bIns="0" rtlCol="0" anchor="t">
            <a:spAutoFit/>
          </a:bodyPr>
          <a:lstStyle/>
          <a:p>
            <a:pPr marL="0" lvl="0" indent="0" algn="ctr">
              <a:lnSpc>
                <a:spcPts val="4255"/>
              </a:lnSpc>
              <a:spcBef>
                <a:spcPct val="0"/>
              </a:spcBef>
            </a:pPr>
            <a:r>
              <a:rPr lang="en-US" sz="2799" b="1" spc="-86">
                <a:solidFill>
                  <a:srgbClr val="000000"/>
                </a:solidFill>
                <a:latin typeface="Montserrat Medium"/>
                <a:ea typeface="Montserrat Medium"/>
                <a:cs typeface="Montserrat Medium"/>
                <a:sym typeface="Montserrat Medium"/>
              </a:rPr>
              <a:t>IEEE CODE OF ETHICS No 2 AND ITS VIOLATION​</a:t>
            </a:r>
          </a:p>
        </p:txBody>
      </p:sp>
      <p:sp>
        <p:nvSpPr>
          <p:cNvPr id="22" name="TextBox 22"/>
          <p:cNvSpPr txBox="1"/>
          <p:nvPr/>
        </p:nvSpPr>
        <p:spPr>
          <a:xfrm>
            <a:off x="1724130" y="7523026"/>
            <a:ext cx="6672281" cy="495808"/>
          </a:xfrm>
          <a:prstGeom prst="rect">
            <a:avLst/>
          </a:prstGeom>
        </p:spPr>
        <p:txBody>
          <a:bodyPr lIns="0" tIns="0" rIns="0" bIns="0" rtlCol="0" anchor="t">
            <a:spAutoFit/>
          </a:bodyPr>
          <a:lstStyle/>
          <a:p>
            <a:pPr marL="0" lvl="0" indent="0" algn="ctr">
              <a:lnSpc>
                <a:spcPts val="4255"/>
              </a:lnSpc>
              <a:spcBef>
                <a:spcPct val="0"/>
              </a:spcBef>
            </a:pPr>
            <a:r>
              <a:rPr lang="en-US" sz="2799" b="1" spc="-86">
                <a:solidFill>
                  <a:srgbClr val="000000"/>
                </a:solidFill>
                <a:latin typeface="Montserrat Medium"/>
                <a:ea typeface="Montserrat Medium"/>
                <a:cs typeface="Montserrat Medium"/>
                <a:sym typeface="Montserrat Medium"/>
              </a:rPr>
              <a:t>ETHICAL DILEMMA</a:t>
            </a:r>
          </a:p>
        </p:txBody>
      </p:sp>
      <p:sp>
        <p:nvSpPr>
          <p:cNvPr id="23" name="TextBox 23"/>
          <p:cNvSpPr txBox="1"/>
          <p:nvPr/>
        </p:nvSpPr>
        <p:spPr>
          <a:xfrm>
            <a:off x="9891589" y="7476352"/>
            <a:ext cx="6672281" cy="1562608"/>
          </a:xfrm>
          <a:prstGeom prst="rect">
            <a:avLst/>
          </a:prstGeom>
        </p:spPr>
        <p:txBody>
          <a:bodyPr lIns="0" tIns="0" rIns="0" bIns="0" rtlCol="0" anchor="t">
            <a:spAutoFit/>
          </a:bodyPr>
          <a:lstStyle/>
          <a:p>
            <a:pPr marL="0" lvl="0" indent="0" algn="ctr">
              <a:lnSpc>
                <a:spcPts val="4255"/>
              </a:lnSpc>
              <a:spcBef>
                <a:spcPct val="0"/>
              </a:spcBef>
            </a:pPr>
            <a:r>
              <a:rPr lang="en-US" sz="2799" b="1" spc="-86">
                <a:solidFill>
                  <a:srgbClr val="000000"/>
                </a:solidFill>
                <a:latin typeface="Montserrat Medium"/>
                <a:ea typeface="Montserrat Medium"/>
                <a:cs typeface="Montserrat Medium"/>
                <a:sym typeface="Montserrat Medium"/>
              </a:rPr>
              <a:t>FOUR STEPS FOR RESOLVING ETHICAL DILEMMA AND 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D0D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39847" y="1977890"/>
            <a:ext cx="7670535" cy="7280410"/>
            <a:chOff x="0" y="0"/>
            <a:chExt cx="6717030" cy="6375400"/>
          </a:xfrm>
        </p:grpSpPr>
        <p:sp>
          <p:nvSpPr>
            <p:cNvPr id="3" name="Freeform 3"/>
            <p:cNvSpPr/>
            <p:nvPr/>
          </p:nvSpPr>
          <p:spPr>
            <a:xfrm>
              <a:off x="12700" y="12700"/>
              <a:ext cx="6692900" cy="6350000"/>
            </a:xfrm>
            <a:custGeom>
              <a:avLst/>
              <a:gdLst/>
              <a:ahLst/>
              <a:cxnLst/>
              <a:rect l="l" t="t" r="r" b="b"/>
              <a:pathLst>
                <a:path w="6692900" h="6350000">
                  <a:moveTo>
                    <a:pt x="4403090" y="3175000"/>
                  </a:moveTo>
                  <a:cubicBezTo>
                    <a:pt x="5732780" y="2731770"/>
                    <a:pt x="6691630" y="1478280"/>
                    <a:pt x="6691630" y="0"/>
                  </a:cubicBezTo>
                  <a:cubicBezTo>
                    <a:pt x="6691630" y="0"/>
                    <a:pt x="5193030" y="0"/>
                    <a:pt x="3345180" y="0"/>
                  </a:cubicBezTo>
                  <a:cubicBezTo>
                    <a:pt x="1497330" y="0"/>
                    <a:pt x="0" y="0"/>
                    <a:pt x="0" y="0"/>
                  </a:cubicBezTo>
                  <a:cubicBezTo>
                    <a:pt x="0" y="1478280"/>
                    <a:pt x="958850" y="2731770"/>
                    <a:pt x="2288540" y="3175000"/>
                  </a:cubicBezTo>
                  <a:cubicBezTo>
                    <a:pt x="958850" y="3618230"/>
                    <a:pt x="0" y="4871720"/>
                    <a:pt x="0" y="6350000"/>
                  </a:cubicBezTo>
                  <a:cubicBezTo>
                    <a:pt x="0" y="6350000"/>
                    <a:pt x="1498600" y="6350000"/>
                    <a:pt x="3346450" y="6350000"/>
                  </a:cubicBezTo>
                  <a:cubicBezTo>
                    <a:pt x="5194300" y="6350000"/>
                    <a:pt x="6692900" y="6350000"/>
                    <a:pt x="6692900" y="6350000"/>
                  </a:cubicBezTo>
                  <a:cubicBezTo>
                    <a:pt x="6691630" y="4871720"/>
                    <a:pt x="5732780" y="3618230"/>
                    <a:pt x="4403090" y="3175000"/>
                  </a:cubicBezTo>
                  <a:close/>
                </a:path>
              </a:pathLst>
            </a:custGeom>
            <a:blipFill>
              <a:blip r:embed="rId2"/>
              <a:stretch>
                <a:fillRect t="-24130" b="-24130"/>
              </a:stretch>
            </a:blipFill>
          </p:spPr>
          <p:txBody>
            <a:bodyPr/>
            <a:lstStyle/>
            <a:p>
              <a:endParaRPr lang="it-IT"/>
            </a:p>
          </p:txBody>
        </p:sp>
        <p:sp>
          <p:nvSpPr>
            <p:cNvPr id="4" name="Freeform 4"/>
            <p:cNvSpPr/>
            <p:nvPr/>
          </p:nvSpPr>
          <p:spPr>
            <a:xfrm>
              <a:off x="0" y="0"/>
              <a:ext cx="6717030" cy="6375400"/>
            </a:xfrm>
            <a:custGeom>
              <a:avLst/>
              <a:gdLst/>
              <a:ahLst/>
              <a:cxnLst/>
              <a:rect l="l" t="t" r="r" b="b"/>
              <a:pathLst>
                <a:path w="6717030" h="6375400">
                  <a:moveTo>
                    <a:pt x="6717030" y="6375400"/>
                  </a:moveTo>
                  <a:lnTo>
                    <a:pt x="0" y="6375400"/>
                  </a:lnTo>
                  <a:lnTo>
                    <a:pt x="0" y="6362700"/>
                  </a:lnTo>
                  <a:cubicBezTo>
                    <a:pt x="0" y="5643880"/>
                    <a:pt x="223520" y="4958080"/>
                    <a:pt x="647700" y="4378960"/>
                  </a:cubicBezTo>
                  <a:cubicBezTo>
                    <a:pt x="1055370" y="3822700"/>
                    <a:pt x="1612900" y="3411220"/>
                    <a:pt x="2260600" y="3187700"/>
                  </a:cubicBezTo>
                  <a:cubicBezTo>
                    <a:pt x="1612900" y="2964180"/>
                    <a:pt x="1055370" y="2552700"/>
                    <a:pt x="647700" y="1996440"/>
                  </a:cubicBezTo>
                  <a:cubicBezTo>
                    <a:pt x="223520" y="1417320"/>
                    <a:pt x="0" y="731520"/>
                    <a:pt x="0" y="12700"/>
                  </a:cubicBezTo>
                  <a:lnTo>
                    <a:pt x="0" y="0"/>
                  </a:lnTo>
                  <a:lnTo>
                    <a:pt x="6717030" y="0"/>
                  </a:lnTo>
                  <a:lnTo>
                    <a:pt x="6717030" y="12700"/>
                  </a:lnTo>
                  <a:cubicBezTo>
                    <a:pt x="6717030" y="731520"/>
                    <a:pt x="6493510" y="1417320"/>
                    <a:pt x="6069330" y="1996440"/>
                  </a:cubicBezTo>
                  <a:cubicBezTo>
                    <a:pt x="5661660" y="2552700"/>
                    <a:pt x="5104130" y="2964180"/>
                    <a:pt x="4456430" y="3187700"/>
                  </a:cubicBezTo>
                  <a:cubicBezTo>
                    <a:pt x="5104130" y="3411220"/>
                    <a:pt x="5661660" y="3822700"/>
                    <a:pt x="6069330" y="4378960"/>
                  </a:cubicBezTo>
                  <a:cubicBezTo>
                    <a:pt x="6493510" y="4956810"/>
                    <a:pt x="6717030" y="5642610"/>
                    <a:pt x="6717030" y="6362700"/>
                  </a:cubicBezTo>
                  <a:lnTo>
                    <a:pt x="6717030" y="6375400"/>
                  </a:lnTo>
                  <a:close/>
                  <a:moveTo>
                    <a:pt x="25400" y="6350000"/>
                  </a:moveTo>
                  <a:lnTo>
                    <a:pt x="6691630" y="6350000"/>
                  </a:lnTo>
                  <a:cubicBezTo>
                    <a:pt x="6689090" y="5641340"/>
                    <a:pt x="6466840" y="4964430"/>
                    <a:pt x="6049010" y="4394200"/>
                  </a:cubicBezTo>
                  <a:cubicBezTo>
                    <a:pt x="5636260" y="3831590"/>
                    <a:pt x="5071110" y="3418840"/>
                    <a:pt x="4413250" y="3199130"/>
                  </a:cubicBezTo>
                  <a:lnTo>
                    <a:pt x="4377690" y="3187700"/>
                  </a:lnTo>
                  <a:lnTo>
                    <a:pt x="4413250" y="3176270"/>
                  </a:lnTo>
                  <a:cubicBezTo>
                    <a:pt x="5071110" y="2956560"/>
                    <a:pt x="5637530" y="2543810"/>
                    <a:pt x="6049010" y="1981200"/>
                  </a:cubicBezTo>
                  <a:cubicBezTo>
                    <a:pt x="6466840" y="1410970"/>
                    <a:pt x="6689090" y="735330"/>
                    <a:pt x="6691630" y="25400"/>
                  </a:cubicBezTo>
                  <a:lnTo>
                    <a:pt x="25400" y="25400"/>
                  </a:lnTo>
                  <a:cubicBezTo>
                    <a:pt x="27940" y="734060"/>
                    <a:pt x="250190" y="1410970"/>
                    <a:pt x="668020" y="1981200"/>
                  </a:cubicBezTo>
                  <a:cubicBezTo>
                    <a:pt x="1080770" y="2543810"/>
                    <a:pt x="1645920" y="2956560"/>
                    <a:pt x="2303780" y="3176270"/>
                  </a:cubicBezTo>
                  <a:lnTo>
                    <a:pt x="2339340" y="3187700"/>
                  </a:lnTo>
                  <a:lnTo>
                    <a:pt x="2303780" y="3199130"/>
                  </a:lnTo>
                  <a:cubicBezTo>
                    <a:pt x="1645920" y="3418840"/>
                    <a:pt x="1079500" y="3831590"/>
                    <a:pt x="668020" y="4394200"/>
                  </a:cubicBezTo>
                  <a:cubicBezTo>
                    <a:pt x="250190" y="4964430"/>
                    <a:pt x="27940" y="5641340"/>
                    <a:pt x="25400" y="6350000"/>
                  </a:cubicBezTo>
                  <a:close/>
                </a:path>
              </a:pathLst>
            </a:custGeom>
            <a:solidFill>
              <a:srgbClr val="222222"/>
            </a:solidFill>
          </p:spPr>
          <p:txBody>
            <a:bodyPr/>
            <a:lstStyle/>
            <a:p>
              <a:endParaRPr lang="it-IT"/>
            </a:p>
          </p:txBody>
        </p:sp>
      </p:grpSp>
      <p:sp>
        <p:nvSpPr>
          <p:cNvPr id="5" name="TextBox 5"/>
          <p:cNvSpPr txBox="1"/>
          <p:nvPr/>
        </p:nvSpPr>
        <p:spPr>
          <a:xfrm>
            <a:off x="3398638" y="533039"/>
            <a:ext cx="8950035" cy="2302764"/>
          </a:xfrm>
          <a:prstGeom prst="rect">
            <a:avLst/>
          </a:prstGeom>
        </p:spPr>
        <p:txBody>
          <a:bodyPr lIns="0" tIns="0" rIns="0" bIns="0" rtlCol="0" anchor="t">
            <a:spAutoFit/>
          </a:bodyPr>
          <a:lstStyle/>
          <a:p>
            <a:pPr marL="0" lvl="0" indent="0" algn="l">
              <a:lnSpc>
                <a:spcPts val="6048"/>
              </a:lnSpc>
            </a:pPr>
            <a:r>
              <a:rPr lang="en-US" sz="5400" spc="-286">
                <a:solidFill>
                  <a:srgbClr val="222222"/>
                </a:solidFill>
                <a:latin typeface="Be Vietnam"/>
                <a:ea typeface="Be Vietnam"/>
                <a:cs typeface="Be Vietnam"/>
                <a:sym typeface="Be Vietnam"/>
              </a:rPr>
              <a:t>WHO ARE THE MINORITIES IN THE CHITTAGONG HILL TRACTS (CHT)?</a:t>
            </a:r>
          </a:p>
        </p:txBody>
      </p:sp>
      <p:sp>
        <p:nvSpPr>
          <p:cNvPr id="6" name="TextBox 6"/>
          <p:cNvSpPr txBox="1"/>
          <p:nvPr/>
        </p:nvSpPr>
        <p:spPr>
          <a:xfrm>
            <a:off x="507835" y="3006516"/>
            <a:ext cx="9473229" cy="8487452"/>
          </a:xfrm>
          <a:prstGeom prst="rect">
            <a:avLst/>
          </a:prstGeom>
        </p:spPr>
        <p:txBody>
          <a:bodyPr lIns="0" tIns="0" rIns="0" bIns="0" rtlCol="0" anchor="t">
            <a:spAutoFit/>
          </a:bodyPr>
          <a:lstStyle/>
          <a:p>
            <a:pPr algn="l">
              <a:lnSpc>
                <a:spcPts val="3492"/>
              </a:lnSpc>
            </a:pPr>
            <a:r>
              <a:rPr lang="en-US" sz="2116" b="1" dirty="0">
                <a:solidFill>
                  <a:srgbClr val="000000"/>
                </a:solidFill>
                <a:latin typeface="Montserrat Medium"/>
                <a:ea typeface="Montserrat Medium"/>
                <a:cs typeface="Montserrat Medium"/>
                <a:sym typeface="Montserrat Medium"/>
              </a:rPr>
              <a:t>Indigenous Peoples of CHT</a:t>
            </a:r>
          </a:p>
          <a:p>
            <a:pPr marL="457044" lvl="1" indent="-228522" algn="l">
              <a:lnSpc>
                <a:spcPts val="3492"/>
              </a:lnSpc>
              <a:buFont typeface="Arial"/>
              <a:buChar char="•"/>
            </a:pPr>
            <a:r>
              <a:rPr lang="en-US" sz="2116" b="1" dirty="0">
                <a:solidFill>
                  <a:srgbClr val="000000"/>
                </a:solidFill>
                <a:latin typeface="Montserrat Medium"/>
                <a:ea typeface="Montserrat Medium"/>
                <a:cs typeface="Montserrat Medium"/>
                <a:sym typeface="Montserrat Medium"/>
              </a:rPr>
              <a:t>Chittagong Hill Tracts (CHT) is home to a diverse mix of ethnic communities, with indigenous peoples forming a significant minority.</a:t>
            </a:r>
          </a:p>
          <a:p>
            <a:pPr algn="l">
              <a:lnSpc>
                <a:spcPts val="3492"/>
              </a:lnSpc>
            </a:pPr>
            <a:endParaRPr lang="en-US" sz="2116" b="1" dirty="0">
              <a:solidFill>
                <a:srgbClr val="000000"/>
              </a:solidFill>
              <a:latin typeface="Montserrat Medium"/>
              <a:ea typeface="Montserrat Medium"/>
              <a:cs typeface="Montserrat Medium"/>
              <a:sym typeface="Montserrat Medium"/>
            </a:endParaRPr>
          </a:p>
          <a:p>
            <a:pPr algn="l">
              <a:lnSpc>
                <a:spcPts val="3492"/>
              </a:lnSpc>
            </a:pPr>
            <a:r>
              <a:rPr lang="en-US" sz="2116" b="1" dirty="0">
                <a:solidFill>
                  <a:srgbClr val="000000"/>
                </a:solidFill>
                <a:latin typeface="Montserrat Medium"/>
                <a:ea typeface="Montserrat Medium"/>
                <a:cs typeface="Montserrat Medium"/>
                <a:sym typeface="Montserrat Medium"/>
              </a:rPr>
              <a:t>Key Indigenous Groups:</a:t>
            </a:r>
          </a:p>
          <a:p>
            <a:pPr marL="457044" lvl="1" indent="-228522" algn="l">
              <a:lnSpc>
                <a:spcPts val="3492"/>
              </a:lnSpc>
              <a:buFont typeface="Arial"/>
              <a:buChar char="•"/>
            </a:pPr>
            <a:r>
              <a:rPr lang="en-US" sz="2116" b="1" dirty="0">
                <a:solidFill>
                  <a:srgbClr val="000000"/>
                </a:solidFill>
                <a:latin typeface="Montserrat Medium"/>
                <a:ea typeface="Montserrat Medium"/>
                <a:cs typeface="Montserrat Medium"/>
                <a:sym typeface="Montserrat Medium"/>
              </a:rPr>
              <a:t>Chakma</a:t>
            </a:r>
          </a:p>
          <a:p>
            <a:pPr marL="457044" lvl="1" indent="-228522" algn="l">
              <a:lnSpc>
                <a:spcPts val="3492"/>
              </a:lnSpc>
              <a:buFont typeface="Arial"/>
              <a:buChar char="•"/>
            </a:pPr>
            <a:r>
              <a:rPr lang="en-US" sz="2116" b="1" dirty="0">
                <a:solidFill>
                  <a:srgbClr val="000000"/>
                </a:solidFill>
                <a:latin typeface="Montserrat Medium"/>
                <a:ea typeface="Montserrat Medium"/>
                <a:cs typeface="Montserrat Medium"/>
                <a:sym typeface="Montserrat Medium"/>
              </a:rPr>
              <a:t>Marma</a:t>
            </a:r>
          </a:p>
          <a:p>
            <a:pPr marL="457044" lvl="1" indent="-228522" algn="l">
              <a:lnSpc>
                <a:spcPts val="3492"/>
              </a:lnSpc>
              <a:buFont typeface="Arial"/>
              <a:buChar char="•"/>
            </a:pPr>
            <a:r>
              <a:rPr lang="en-US" sz="2116" b="1" dirty="0">
                <a:solidFill>
                  <a:srgbClr val="000000"/>
                </a:solidFill>
                <a:latin typeface="Montserrat Medium"/>
                <a:ea typeface="Montserrat Medium"/>
                <a:cs typeface="Montserrat Medium"/>
                <a:sym typeface="Montserrat Medium"/>
              </a:rPr>
              <a:t>Tripura</a:t>
            </a:r>
          </a:p>
          <a:p>
            <a:pPr marL="457044" lvl="1" indent="-228522" algn="l">
              <a:lnSpc>
                <a:spcPts val="3492"/>
              </a:lnSpc>
              <a:buFont typeface="Arial"/>
              <a:buChar char="•"/>
            </a:pPr>
            <a:r>
              <a:rPr lang="en-US" sz="2116" b="1" dirty="0" err="1">
                <a:solidFill>
                  <a:srgbClr val="000000"/>
                </a:solidFill>
                <a:latin typeface="Montserrat Medium"/>
                <a:ea typeface="Montserrat Medium"/>
                <a:cs typeface="Montserrat Medium"/>
                <a:sym typeface="Montserrat Medium"/>
              </a:rPr>
              <a:t>Mro</a:t>
            </a:r>
            <a:endParaRPr lang="en-US" sz="2116" b="1" dirty="0">
              <a:solidFill>
                <a:srgbClr val="000000"/>
              </a:solidFill>
              <a:latin typeface="Montserrat Medium"/>
              <a:ea typeface="Montserrat Medium"/>
              <a:cs typeface="Montserrat Medium"/>
              <a:sym typeface="Montserrat Medium"/>
            </a:endParaRPr>
          </a:p>
          <a:p>
            <a:pPr marL="457044" lvl="1" indent="-228522" algn="l">
              <a:lnSpc>
                <a:spcPts val="3492"/>
              </a:lnSpc>
              <a:buFont typeface="Arial"/>
              <a:buChar char="•"/>
            </a:pPr>
            <a:r>
              <a:rPr lang="en-US" sz="2116" b="1" dirty="0" err="1">
                <a:solidFill>
                  <a:srgbClr val="000000"/>
                </a:solidFill>
                <a:latin typeface="Montserrat Medium"/>
                <a:ea typeface="Montserrat Medium"/>
                <a:cs typeface="Montserrat Medium"/>
                <a:sym typeface="Montserrat Medium"/>
              </a:rPr>
              <a:t>Bawm</a:t>
            </a:r>
            <a:endParaRPr lang="en-US" sz="2116" b="1" dirty="0">
              <a:solidFill>
                <a:srgbClr val="000000"/>
              </a:solidFill>
              <a:latin typeface="Montserrat Medium"/>
              <a:ea typeface="Montserrat Medium"/>
              <a:cs typeface="Montserrat Medium"/>
              <a:sym typeface="Montserrat Medium"/>
            </a:endParaRPr>
          </a:p>
          <a:p>
            <a:pPr marL="457044" lvl="1" indent="-228522" algn="l">
              <a:lnSpc>
                <a:spcPts val="3492"/>
              </a:lnSpc>
              <a:buFont typeface="Arial"/>
              <a:buChar char="•"/>
            </a:pPr>
            <a:r>
              <a:rPr lang="en-US" sz="2116" b="1" dirty="0">
                <a:solidFill>
                  <a:srgbClr val="000000"/>
                </a:solidFill>
                <a:latin typeface="Montserrat Medium"/>
                <a:ea typeface="Montserrat Medium"/>
                <a:cs typeface="Montserrat Medium"/>
                <a:sym typeface="Montserrat Medium"/>
              </a:rPr>
              <a:t>Other Indigenous </a:t>
            </a:r>
            <a:r>
              <a:rPr lang="en-US" sz="2116" b="1" dirty="0" err="1">
                <a:solidFill>
                  <a:srgbClr val="000000"/>
                </a:solidFill>
                <a:latin typeface="Montserrat Medium"/>
                <a:ea typeface="Montserrat Medium"/>
                <a:cs typeface="Montserrat Medium"/>
                <a:sym typeface="Montserrat Medium"/>
              </a:rPr>
              <a:t>Groups:Kuki</a:t>
            </a:r>
            <a:r>
              <a:rPr lang="en-US" sz="2116" b="1" dirty="0">
                <a:solidFill>
                  <a:srgbClr val="000000"/>
                </a:solidFill>
                <a:latin typeface="Montserrat Medium"/>
                <a:ea typeface="Montserrat Medium"/>
                <a:cs typeface="Montserrat Medium"/>
                <a:sym typeface="Montserrat Medium"/>
              </a:rPr>
              <a:t>, </a:t>
            </a:r>
            <a:r>
              <a:rPr lang="en-US" sz="2116" b="1" dirty="0" err="1">
                <a:solidFill>
                  <a:srgbClr val="000000"/>
                </a:solidFill>
                <a:latin typeface="Montserrat Medium"/>
                <a:ea typeface="Montserrat Medium"/>
                <a:cs typeface="Montserrat Medium"/>
                <a:sym typeface="Montserrat Medium"/>
              </a:rPr>
              <a:t>Tanchangya</a:t>
            </a:r>
            <a:r>
              <a:rPr lang="en-US" sz="2116" b="1" dirty="0">
                <a:solidFill>
                  <a:srgbClr val="000000"/>
                </a:solidFill>
                <a:latin typeface="Montserrat Medium"/>
                <a:ea typeface="Montserrat Medium"/>
                <a:cs typeface="Montserrat Medium"/>
                <a:sym typeface="Montserrat Medium"/>
              </a:rPr>
              <a:t>, and </a:t>
            </a:r>
            <a:r>
              <a:rPr lang="en-US" sz="2116" b="1" dirty="0" err="1">
                <a:solidFill>
                  <a:srgbClr val="000000"/>
                </a:solidFill>
                <a:latin typeface="Montserrat Medium"/>
                <a:ea typeface="Montserrat Medium"/>
                <a:cs typeface="Montserrat Medium"/>
                <a:sym typeface="Montserrat Medium"/>
              </a:rPr>
              <a:t>Pankho</a:t>
            </a:r>
            <a:r>
              <a:rPr lang="en-US" sz="2116" b="1" dirty="0">
                <a:solidFill>
                  <a:srgbClr val="000000"/>
                </a:solidFill>
                <a:latin typeface="Montserrat Medium"/>
                <a:ea typeface="Montserrat Medium"/>
                <a:cs typeface="Montserrat Medium"/>
                <a:sym typeface="Montserrat Medium"/>
              </a:rPr>
              <a:t> are other smaller indigenous groups in CHT.</a:t>
            </a:r>
          </a:p>
          <a:p>
            <a:pPr algn="l">
              <a:lnSpc>
                <a:spcPts val="3492"/>
              </a:lnSpc>
            </a:pPr>
            <a:endParaRPr lang="en-US" sz="2116" b="1" dirty="0">
              <a:solidFill>
                <a:srgbClr val="000000"/>
              </a:solidFill>
              <a:latin typeface="Montserrat Medium"/>
              <a:ea typeface="Montserrat Medium"/>
              <a:cs typeface="Montserrat Medium"/>
              <a:sym typeface="Montserrat Medium"/>
            </a:endParaRPr>
          </a:p>
          <a:p>
            <a:pPr algn="l">
              <a:lnSpc>
                <a:spcPts val="3492"/>
              </a:lnSpc>
            </a:pPr>
            <a:r>
              <a:rPr lang="en-US" sz="2116" b="1" dirty="0">
                <a:solidFill>
                  <a:srgbClr val="000000"/>
                </a:solidFill>
                <a:latin typeface="Montserrat Medium"/>
                <a:ea typeface="Montserrat Medium"/>
                <a:cs typeface="Montserrat Medium"/>
                <a:sym typeface="Montserrat Medium"/>
              </a:rPr>
              <a:t>These groups have their own languages, customs, and beliefs, often animistic or influenced by Christianity.</a:t>
            </a:r>
          </a:p>
          <a:p>
            <a:pPr algn="l">
              <a:lnSpc>
                <a:spcPts val="3492"/>
              </a:lnSpc>
            </a:pPr>
            <a:endParaRPr lang="en-US" sz="2116" b="1" dirty="0">
              <a:solidFill>
                <a:srgbClr val="000000"/>
              </a:solidFill>
              <a:latin typeface="Montserrat Medium"/>
              <a:ea typeface="Montserrat Medium"/>
              <a:cs typeface="Montserrat Medium"/>
              <a:sym typeface="Montserrat Medium"/>
            </a:endParaRPr>
          </a:p>
          <a:p>
            <a:pPr algn="l">
              <a:lnSpc>
                <a:spcPts val="3492"/>
              </a:lnSpc>
            </a:pPr>
            <a:endParaRPr lang="en-US" sz="2116" b="1" dirty="0">
              <a:solidFill>
                <a:srgbClr val="000000"/>
              </a:solidFill>
              <a:latin typeface="Montserrat Medium"/>
              <a:ea typeface="Montserrat Medium"/>
              <a:cs typeface="Montserrat Medium"/>
              <a:sym typeface="Montserrat Medium"/>
            </a:endParaRPr>
          </a:p>
          <a:p>
            <a:pPr algn="l">
              <a:lnSpc>
                <a:spcPts val="3492"/>
              </a:lnSpc>
            </a:pPr>
            <a:endParaRPr lang="en-US" sz="2116" b="1" dirty="0">
              <a:solidFill>
                <a:srgbClr val="000000"/>
              </a:solidFill>
              <a:latin typeface="Montserrat Medium"/>
              <a:ea typeface="Montserrat Medium"/>
              <a:cs typeface="Montserrat Medium"/>
              <a:sym typeface="Montserrat Medium"/>
            </a:endParaRPr>
          </a:p>
          <a:p>
            <a:pPr algn="l">
              <a:lnSpc>
                <a:spcPts val="3492"/>
              </a:lnSpc>
            </a:pPr>
            <a:endParaRPr lang="en-US" sz="2116" b="1" dirty="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it-IT"/>
          </a:p>
        </p:txBody>
      </p:sp>
      <p:grpSp>
        <p:nvGrpSpPr>
          <p:cNvPr id="3" name="Group 3"/>
          <p:cNvGrpSpPr/>
          <p:nvPr/>
        </p:nvGrpSpPr>
        <p:grpSpPr>
          <a:xfrm rot="-5400000">
            <a:off x="-5899336" y="4584524"/>
            <a:ext cx="11608173" cy="1117952"/>
            <a:chOff x="0" y="0"/>
            <a:chExt cx="5254699" cy="506066"/>
          </a:xfrm>
        </p:grpSpPr>
        <p:sp>
          <p:nvSpPr>
            <p:cNvPr id="4" name="Freeform 4"/>
            <p:cNvSpPr/>
            <p:nvPr/>
          </p:nvSpPr>
          <p:spPr>
            <a:xfrm>
              <a:off x="0" y="0"/>
              <a:ext cx="5254699" cy="506066"/>
            </a:xfrm>
            <a:custGeom>
              <a:avLst/>
              <a:gdLst/>
              <a:ahLst/>
              <a:cxnLst/>
              <a:rect l="l" t="t" r="r" b="b"/>
              <a:pathLst>
                <a:path w="5254699" h="506066">
                  <a:moveTo>
                    <a:pt x="0" y="0"/>
                  </a:moveTo>
                  <a:lnTo>
                    <a:pt x="5254699" y="0"/>
                  </a:lnTo>
                  <a:lnTo>
                    <a:pt x="5254699" y="506066"/>
                  </a:lnTo>
                  <a:lnTo>
                    <a:pt x="0" y="506066"/>
                  </a:lnTo>
                  <a:close/>
                </a:path>
              </a:pathLst>
            </a:custGeom>
            <a:solidFill>
              <a:srgbClr val="EDD0D5"/>
            </a:solidFill>
          </p:spPr>
          <p:txBody>
            <a:bodyPr/>
            <a:lstStyle/>
            <a:p>
              <a:endParaRPr lang="it-IT"/>
            </a:p>
          </p:txBody>
        </p:sp>
        <p:sp>
          <p:nvSpPr>
            <p:cNvPr id="5" name="TextBox 5"/>
            <p:cNvSpPr txBox="1"/>
            <p:nvPr/>
          </p:nvSpPr>
          <p:spPr>
            <a:xfrm>
              <a:off x="0" y="-19050"/>
              <a:ext cx="5254699" cy="525116"/>
            </a:xfrm>
            <a:prstGeom prst="rect">
              <a:avLst/>
            </a:prstGeom>
          </p:spPr>
          <p:txBody>
            <a:bodyPr lIns="29557" tIns="29557" rIns="29557" bIns="29557" rtlCol="0" anchor="ctr"/>
            <a:lstStyle/>
            <a:p>
              <a:pPr algn="ctr">
                <a:lnSpc>
                  <a:spcPts val="1547"/>
                </a:lnSpc>
                <a:spcBef>
                  <a:spcPct val="0"/>
                </a:spcBef>
              </a:pPr>
              <a:endParaRPr/>
            </a:p>
          </p:txBody>
        </p:sp>
      </p:grpSp>
      <p:grpSp>
        <p:nvGrpSpPr>
          <p:cNvPr id="6" name="Group 6"/>
          <p:cNvGrpSpPr>
            <a:grpSpLocks noChangeAspect="1"/>
          </p:cNvGrpSpPr>
          <p:nvPr/>
        </p:nvGrpSpPr>
        <p:grpSpPr>
          <a:xfrm>
            <a:off x="10684782" y="-665524"/>
            <a:ext cx="8062925" cy="11618048"/>
            <a:chOff x="0" y="0"/>
            <a:chExt cx="3172968" cy="4572000"/>
          </a:xfrm>
        </p:grpSpPr>
        <p:sp>
          <p:nvSpPr>
            <p:cNvPr id="7" name="Freeform 7"/>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3"/>
              <a:stretch>
                <a:fillRect t="-6033" b="-6033"/>
              </a:stretch>
            </a:blipFill>
          </p:spPr>
          <p:txBody>
            <a:bodyPr/>
            <a:lstStyle/>
            <a:p>
              <a:endParaRPr lang="it-IT"/>
            </a:p>
          </p:txBody>
        </p:sp>
        <p:sp>
          <p:nvSpPr>
            <p:cNvPr id="8" name="Freeform 8"/>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4"/>
              <a:stretch>
                <a:fillRect l="-160" r="-160"/>
              </a:stretch>
            </a:blipFill>
          </p:spPr>
          <p:txBody>
            <a:bodyPr/>
            <a:lstStyle/>
            <a:p>
              <a:endParaRPr lang="it-IT"/>
            </a:p>
          </p:txBody>
        </p:sp>
      </p:grpSp>
      <p:sp>
        <p:nvSpPr>
          <p:cNvPr id="9" name="TextBox 9"/>
          <p:cNvSpPr txBox="1"/>
          <p:nvPr/>
        </p:nvSpPr>
        <p:spPr>
          <a:xfrm>
            <a:off x="1211003" y="904575"/>
            <a:ext cx="8326133" cy="2225422"/>
          </a:xfrm>
          <a:prstGeom prst="rect">
            <a:avLst/>
          </a:prstGeom>
        </p:spPr>
        <p:txBody>
          <a:bodyPr lIns="0" tIns="0" rIns="0" bIns="0" rtlCol="0" anchor="t">
            <a:spAutoFit/>
          </a:bodyPr>
          <a:lstStyle/>
          <a:p>
            <a:pPr marL="0" lvl="0" indent="0" algn="l">
              <a:lnSpc>
                <a:spcPts val="5832"/>
              </a:lnSpc>
            </a:pPr>
            <a:r>
              <a:rPr lang="en-US" sz="5400" spc="-286">
                <a:solidFill>
                  <a:srgbClr val="FFFFFF"/>
                </a:solidFill>
                <a:latin typeface="Be Vietnam"/>
                <a:ea typeface="Be Vietnam"/>
                <a:cs typeface="Be Vietnam"/>
                <a:sym typeface="Be Vietnam"/>
              </a:rPr>
              <a:t>DIVERSITY AND CHALLENGES FACED BY THE MINORITY</a:t>
            </a:r>
          </a:p>
        </p:txBody>
      </p:sp>
      <p:sp>
        <p:nvSpPr>
          <p:cNvPr id="10" name="TextBox 10"/>
          <p:cNvSpPr txBox="1"/>
          <p:nvPr/>
        </p:nvSpPr>
        <p:spPr>
          <a:xfrm>
            <a:off x="1028700" y="3565394"/>
            <a:ext cx="8326133" cy="6549391"/>
          </a:xfrm>
          <a:prstGeom prst="rect">
            <a:avLst/>
          </a:prstGeom>
        </p:spPr>
        <p:txBody>
          <a:bodyPr lIns="0" tIns="0" rIns="0" bIns="0" rtlCol="0" anchor="t">
            <a:spAutoFit/>
          </a:bodyPr>
          <a:lstStyle/>
          <a:p>
            <a:pPr algn="l">
              <a:lnSpc>
                <a:spcPts val="4784"/>
              </a:lnSpc>
            </a:pPr>
            <a:r>
              <a:rPr lang="en-US" sz="2899" b="1">
                <a:solidFill>
                  <a:srgbClr val="FFFFFF"/>
                </a:solidFill>
                <a:latin typeface="Montserrat Medium"/>
                <a:ea typeface="Montserrat Medium"/>
                <a:cs typeface="Montserrat Medium"/>
                <a:sym typeface="Montserrat Medium"/>
              </a:rPr>
              <a:t>Cultural and Linguistic Diversity</a:t>
            </a:r>
          </a:p>
          <a:p>
            <a:pPr marL="626107" lvl="1" indent="-313054" algn="l">
              <a:lnSpc>
                <a:spcPts val="4784"/>
              </a:lnSpc>
              <a:buFont typeface="Arial"/>
              <a:buChar char="•"/>
            </a:pPr>
            <a:r>
              <a:rPr lang="en-US" sz="2899" b="1">
                <a:solidFill>
                  <a:srgbClr val="FFFFFF"/>
                </a:solidFill>
                <a:latin typeface="Montserrat Medium"/>
                <a:ea typeface="Montserrat Medium"/>
                <a:cs typeface="Montserrat Medium"/>
                <a:sym typeface="Montserrat Medium"/>
              </a:rPr>
              <a:t>Languages.</a:t>
            </a:r>
          </a:p>
          <a:p>
            <a:pPr marL="626107" lvl="1" indent="-313054" algn="l">
              <a:lnSpc>
                <a:spcPts val="4784"/>
              </a:lnSpc>
              <a:buFont typeface="Arial"/>
              <a:buChar char="•"/>
            </a:pPr>
            <a:r>
              <a:rPr lang="en-US" sz="2899" b="1">
                <a:solidFill>
                  <a:srgbClr val="FFFFFF"/>
                </a:solidFill>
                <a:latin typeface="Montserrat Medium"/>
                <a:ea typeface="Montserrat Medium"/>
                <a:cs typeface="Montserrat Medium"/>
                <a:sym typeface="Montserrat Medium"/>
              </a:rPr>
              <a:t>Religions</a:t>
            </a:r>
          </a:p>
          <a:p>
            <a:pPr marL="626107" lvl="1" indent="-313054" algn="l">
              <a:lnSpc>
                <a:spcPts val="4784"/>
              </a:lnSpc>
              <a:buFont typeface="Arial"/>
              <a:buChar char="•"/>
            </a:pPr>
            <a:r>
              <a:rPr lang="en-US" sz="2899" b="1">
                <a:solidFill>
                  <a:srgbClr val="FFFFFF"/>
                </a:solidFill>
                <a:latin typeface="Montserrat Medium"/>
                <a:ea typeface="Montserrat Medium"/>
                <a:cs typeface="Montserrat Medium"/>
                <a:sym typeface="Montserrat Medium"/>
              </a:rPr>
              <a:t>Way of Life</a:t>
            </a:r>
          </a:p>
          <a:p>
            <a:pPr marL="626107" lvl="1" indent="-313054" algn="l">
              <a:lnSpc>
                <a:spcPts val="4784"/>
              </a:lnSpc>
              <a:buFont typeface="Arial"/>
              <a:buChar char="•"/>
            </a:pPr>
            <a:endParaRPr lang="en-US" sz="2899" b="1">
              <a:solidFill>
                <a:srgbClr val="FFFFFF"/>
              </a:solidFill>
              <a:latin typeface="Montserrat Medium"/>
              <a:ea typeface="Montserrat Medium"/>
              <a:cs typeface="Montserrat Medium"/>
              <a:sym typeface="Montserrat Medium"/>
            </a:endParaRPr>
          </a:p>
          <a:p>
            <a:pPr algn="l">
              <a:lnSpc>
                <a:spcPts val="4784"/>
              </a:lnSpc>
            </a:pPr>
            <a:r>
              <a:rPr lang="en-US" sz="2899" b="1">
                <a:solidFill>
                  <a:srgbClr val="FFFFFF"/>
                </a:solidFill>
                <a:latin typeface="Montserrat Medium"/>
                <a:ea typeface="Montserrat Medium"/>
                <a:cs typeface="Montserrat Medium"/>
                <a:sym typeface="Montserrat Medium"/>
              </a:rPr>
              <a:t>Challenges Faced by Minorities:</a:t>
            </a:r>
          </a:p>
          <a:p>
            <a:pPr marL="626107" lvl="1" indent="-313054" algn="l">
              <a:lnSpc>
                <a:spcPts val="4784"/>
              </a:lnSpc>
              <a:buFont typeface="Arial"/>
              <a:buChar char="•"/>
            </a:pPr>
            <a:r>
              <a:rPr lang="en-US" sz="2899" b="1">
                <a:solidFill>
                  <a:srgbClr val="FFFFFF"/>
                </a:solidFill>
                <a:latin typeface="Montserrat Medium"/>
                <a:ea typeface="Montserrat Medium"/>
                <a:cs typeface="Montserrat Medium"/>
                <a:sym typeface="Montserrat Medium"/>
              </a:rPr>
              <a:t>Land Rights: Indigenous groups face displacement due to military and government activities.</a:t>
            </a:r>
          </a:p>
          <a:p>
            <a:pPr marL="626107" lvl="1" indent="-313054" algn="l">
              <a:lnSpc>
                <a:spcPts val="4784"/>
              </a:lnSpc>
              <a:buFont typeface="Arial"/>
              <a:buChar char="•"/>
            </a:pPr>
            <a:r>
              <a:rPr lang="en-US" sz="2899" b="1">
                <a:solidFill>
                  <a:srgbClr val="FFFFFF"/>
                </a:solidFill>
                <a:latin typeface="Montserrat Medium"/>
                <a:ea typeface="Montserrat Medium"/>
                <a:cs typeface="Montserrat Medium"/>
                <a:sym typeface="Montserrat Medium"/>
              </a:rPr>
              <a:t>Cultural Erosion</a:t>
            </a:r>
          </a:p>
          <a:p>
            <a:pPr marL="626107" lvl="1" indent="-313054" algn="l">
              <a:lnSpc>
                <a:spcPts val="4784"/>
              </a:lnSpc>
              <a:buFont typeface="Arial"/>
              <a:buChar char="•"/>
            </a:pPr>
            <a:r>
              <a:rPr lang="en-US" sz="2899" b="1">
                <a:solidFill>
                  <a:srgbClr val="FFFFFF"/>
                </a:solidFill>
                <a:latin typeface="Montserrat Medium"/>
                <a:ea typeface="Montserrat Medium"/>
                <a:cs typeface="Montserrat Medium"/>
                <a:sym typeface="Montserrat Medium"/>
              </a:rPr>
              <a:t>Political Marginalization: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696309" y="-660586"/>
            <a:ext cx="1160035" cy="11608173"/>
          </a:xfrm>
          <a:custGeom>
            <a:avLst/>
            <a:gdLst/>
            <a:ahLst/>
            <a:cxnLst/>
            <a:rect l="l" t="t" r="r" b="b"/>
            <a:pathLst>
              <a:path w="1160035" h="11608173">
                <a:moveTo>
                  <a:pt x="0" y="0"/>
                </a:moveTo>
                <a:lnTo>
                  <a:pt x="1160035" y="0"/>
                </a:lnTo>
                <a:lnTo>
                  <a:pt x="1160035" y="11608172"/>
                </a:lnTo>
                <a:lnTo>
                  <a:pt x="0" y="1160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991829" y="728113"/>
            <a:ext cx="8326133" cy="2567983"/>
          </a:xfrm>
          <a:prstGeom prst="rect">
            <a:avLst/>
          </a:prstGeom>
        </p:spPr>
        <p:txBody>
          <a:bodyPr lIns="0" tIns="0" rIns="0" bIns="0" rtlCol="0" anchor="t">
            <a:spAutoFit/>
          </a:bodyPr>
          <a:lstStyle/>
          <a:p>
            <a:pPr algn="ctr">
              <a:lnSpc>
                <a:spcPts val="8749"/>
              </a:lnSpc>
            </a:pPr>
            <a:r>
              <a:rPr lang="en-US" sz="3600" b="1" u="sng">
                <a:solidFill>
                  <a:srgbClr val="FFFFFF"/>
                </a:solidFill>
                <a:latin typeface="Times New Roman Bold"/>
                <a:ea typeface="Times New Roman Bold"/>
                <a:cs typeface="Times New Roman Bold"/>
                <a:sym typeface="Times New Roman Bold"/>
              </a:rPr>
              <a:t>Case Study : Oppression of Indigenous Communities in Chittagong Hill Track</a:t>
            </a:r>
          </a:p>
        </p:txBody>
      </p:sp>
      <p:sp>
        <p:nvSpPr>
          <p:cNvPr id="6" name="TextBox 6"/>
          <p:cNvSpPr txBox="1"/>
          <p:nvPr/>
        </p:nvSpPr>
        <p:spPr>
          <a:xfrm>
            <a:off x="1117953" y="3827070"/>
            <a:ext cx="8326133" cy="5218271"/>
          </a:xfrm>
          <a:prstGeom prst="rect">
            <a:avLst/>
          </a:prstGeom>
        </p:spPr>
        <p:txBody>
          <a:bodyPr lIns="0" tIns="0" rIns="0" bIns="0" rtlCol="0" anchor="t">
            <a:spAutoFit/>
          </a:bodyPr>
          <a:lstStyle/>
          <a:p>
            <a:pPr algn="l">
              <a:lnSpc>
                <a:spcPts val="2879"/>
              </a:lnSpc>
            </a:pPr>
            <a:r>
              <a:rPr lang="en-US" sz="2400" b="1">
                <a:solidFill>
                  <a:srgbClr val="FFFFFF"/>
                </a:solidFill>
                <a:latin typeface="Times New Roman Bold"/>
                <a:ea typeface="Times New Roman Bold"/>
                <a:cs typeface="Times New Roman Bold"/>
                <a:sym typeface="Times New Roman Bold"/>
              </a:rPr>
              <a:t>Suppose Dave is a human rights advocate assigned to improve communication and monitoring systems in the CHT.</a:t>
            </a:r>
            <a:r>
              <a:rPr lang="en-US" sz="2400" b="1">
                <a:solidFill>
                  <a:srgbClr val="000000"/>
                </a:solidFill>
                <a:latin typeface="Times New Roman Bold"/>
                <a:ea typeface="Times New Roman Bold"/>
                <a:cs typeface="Times New Roman Bold"/>
                <a:sym typeface="Times New Roman Bold"/>
              </a:rPr>
              <a:t> </a:t>
            </a:r>
            <a:r>
              <a:rPr lang="en-US" sz="2400" b="1">
                <a:solidFill>
                  <a:srgbClr val="FFFFFF"/>
                </a:solidFill>
                <a:latin typeface="Times New Roman Bold"/>
                <a:ea typeface="Times New Roman Bold"/>
                <a:cs typeface="Times New Roman Bold"/>
                <a:sym typeface="Times New Roman Bold"/>
              </a:rPr>
              <a:t>In September 2024, the Dighinala region in the Chittagong Hill Tracts (CHT) experienced a tragic escalation of ethnic violence. Reports indicate that settlers from the dominant Bengali community launched coordinated attacks against the Indigenous Jumma people. These attacks resulted in the deaths of four Indigenous men, the burning of at least 110 homes and businesses, and the forced displacement of numerous Indigenous families into surrounding forests.</a:t>
            </a:r>
          </a:p>
          <a:p>
            <a:pPr algn="l">
              <a:lnSpc>
                <a:spcPts val="2879"/>
              </a:lnSpc>
            </a:pPr>
            <a:r>
              <a:rPr lang="en-US" sz="2400" b="1">
                <a:solidFill>
                  <a:srgbClr val="FFFFFF"/>
                </a:solidFill>
                <a:latin typeface="Times New Roman Bold"/>
                <a:ea typeface="Times New Roman Bold"/>
                <a:cs typeface="Times New Roman Bold"/>
                <a:sym typeface="Times New Roman Bold"/>
              </a:rPr>
              <a:t>The violence was allegedly triggered by false accusations against Indigenous individuals, compounded by disinformation spread through social media portraying the Indigenous population as "anti-state" or "separatists."</a:t>
            </a:r>
          </a:p>
        </p:txBody>
      </p:sp>
      <p:sp>
        <p:nvSpPr>
          <p:cNvPr id="7" name="Freeform 7"/>
          <p:cNvSpPr/>
          <p:nvPr/>
        </p:nvSpPr>
        <p:spPr>
          <a:xfrm>
            <a:off x="9846064" y="1497984"/>
            <a:ext cx="7675529" cy="7565792"/>
          </a:xfrm>
          <a:custGeom>
            <a:avLst/>
            <a:gdLst/>
            <a:ahLst/>
            <a:cxnLst/>
            <a:rect l="l" t="t" r="r" b="b"/>
            <a:pathLst>
              <a:path w="7675529" h="7565792">
                <a:moveTo>
                  <a:pt x="0" y="0"/>
                </a:moveTo>
                <a:lnTo>
                  <a:pt x="7675529" y="0"/>
                </a:lnTo>
                <a:lnTo>
                  <a:pt x="7675529" y="7565792"/>
                </a:lnTo>
                <a:lnTo>
                  <a:pt x="0" y="7565792"/>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696309" y="-660586"/>
            <a:ext cx="1160035" cy="11608173"/>
          </a:xfrm>
          <a:custGeom>
            <a:avLst/>
            <a:gdLst/>
            <a:ahLst/>
            <a:cxnLst/>
            <a:rect l="l" t="t" r="r" b="b"/>
            <a:pathLst>
              <a:path w="1160035" h="11608173">
                <a:moveTo>
                  <a:pt x="0" y="0"/>
                </a:moveTo>
                <a:lnTo>
                  <a:pt x="1160035" y="0"/>
                </a:lnTo>
                <a:lnTo>
                  <a:pt x="1160035" y="11608172"/>
                </a:lnTo>
                <a:lnTo>
                  <a:pt x="0" y="116081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991829" y="728113"/>
            <a:ext cx="8326133" cy="2567983"/>
          </a:xfrm>
          <a:prstGeom prst="rect">
            <a:avLst/>
          </a:prstGeom>
        </p:spPr>
        <p:txBody>
          <a:bodyPr lIns="0" tIns="0" rIns="0" bIns="0" rtlCol="0" anchor="t">
            <a:spAutoFit/>
          </a:bodyPr>
          <a:lstStyle/>
          <a:p>
            <a:pPr algn="ctr">
              <a:lnSpc>
                <a:spcPts val="8749"/>
              </a:lnSpc>
            </a:pPr>
            <a:r>
              <a:rPr lang="en-US" sz="3600" b="1" u="sng">
                <a:solidFill>
                  <a:srgbClr val="FFFFFF"/>
                </a:solidFill>
                <a:latin typeface="Times New Roman Bold"/>
                <a:ea typeface="Times New Roman Bold"/>
                <a:cs typeface="Times New Roman Bold"/>
                <a:sym typeface="Times New Roman Bold"/>
              </a:rPr>
              <a:t>Case Study : Oppression of Indigenous Communities in Chittagong Hill Track</a:t>
            </a:r>
          </a:p>
        </p:txBody>
      </p:sp>
      <p:sp>
        <p:nvSpPr>
          <p:cNvPr id="6" name="TextBox 6"/>
          <p:cNvSpPr txBox="1"/>
          <p:nvPr/>
        </p:nvSpPr>
        <p:spPr>
          <a:xfrm>
            <a:off x="762000" y="3779445"/>
            <a:ext cx="8682087" cy="6409479"/>
          </a:xfrm>
          <a:prstGeom prst="rect">
            <a:avLst/>
          </a:prstGeom>
        </p:spPr>
        <p:txBody>
          <a:bodyPr lIns="0" tIns="0" rIns="0" bIns="0" rtlCol="0" anchor="t">
            <a:spAutoFit/>
          </a:bodyPr>
          <a:lstStyle/>
          <a:p>
            <a:pPr algn="l">
              <a:lnSpc>
                <a:spcPts val="3300"/>
              </a:lnSpc>
            </a:pPr>
            <a:r>
              <a:rPr lang="en-US" sz="2400" b="1">
                <a:solidFill>
                  <a:srgbClr val="FFFFFF"/>
                </a:solidFill>
                <a:latin typeface="Times New Roman Bold"/>
                <a:ea typeface="Times New Roman Bold"/>
                <a:cs typeface="Times New Roman Bold"/>
                <a:sym typeface="Times New Roman Bold"/>
              </a:rPr>
              <a:t>During the attacks, local law enforcement and military forces reportedly failed to intervene effectively, and in some cases, were accused of siding with the settlers. For instance, testimonies claimed that military personnel confiscated and deleted video evidence of the violence from the phones of Indigenous individuals, further undermining justice.</a:t>
            </a:r>
            <a:r>
              <a:rPr lang="en-US" sz="2400">
                <a:solidFill>
                  <a:srgbClr val="000000"/>
                </a:solidFill>
                <a:latin typeface="Times New Roman"/>
                <a:ea typeface="Times New Roman"/>
                <a:cs typeface="Times New Roman"/>
                <a:sym typeface="Times New Roman"/>
              </a:rPr>
              <a:t> </a:t>
            </a:r>
            <a:r>
              <a:rPr lang="en-US" sz="2400" b="1">
                <a:solidFill>
                  <a:srgbClr val="FFFFFF"/>
                </a:solidFill>
                <a:latin typeface="Times New Roman Bold"/>
                <a:ea typeface="Times New Roman Bold"/>
                <a:cs typeface="Times New Roman Bold"/>
                <a:sym typeface="Times New Roman Bold"/>
              </a:rPr>
              <a:t>Now Dave as  a human rights advocate is approached by both Indigenous Jumma leaders and Bengali settler representatives. The Indigenous community requests you to document the violence they have faced, emphasizing the complicity of local authorities and the military. On the other hand, Bengali settlers claim they also face violence and marginalization. </a:t>
            </a:r>
          </a:p>
          <a:p>
            <a:pPr algn="l">
              <a:lnSpc>
                <a:spcPts val="3300"/>
              </a:lnSpc>
            </a:pPr>
            <a:r>
              <a:rPr lang="en-US" sz="2400" b="1">
                <a:solidFill>
                  <a:srgbClr val="FFFFFF"/>
                </a:solidFill>
                <a:latin typeface="Times New Roman Bold"/>
                <a:ea typeface="Times New Roman Bold"/>
                <a:cs typeface="Times New Roman Bold"/>
                <a:sym typeface="Times New Roman Bold"/>
              </a:rPr>
              <a:t>Question :</a:t>
            </a:r>
            <a:r>
              <a:rPr lang="en-US" sz="2400">
                <a:solidFill>
                  <a:srgbClr val="000000"/>
                </a:solidFill>
                <a:latin typeface="Times New Roman"/>
                <a:ea typeface="Times New Roman"/>
                <a:cs typeface="Times New Roman"/>
                <a:sym typeface="Times New Roman"/>
              </a:rPr>
              <a:t> </a:t>
            </a:r>
            <a:r>
              <a:rPr lang="en-US" sz="2400" b="1">
                <a:solidFill>
                  <a:srgbClr val="FFFFFF"/>
                </a:solidFill>
                <a:latin typeface="Times New Roman Bold"/>
                <a:ea typeface="Times New Roman Bold"/>
                <a:cs typeface="Times New Roman Bold"/>
                <a:sym typeface="Times New Roman Bold"/>
              </a:rPr>
              <a:t>How should Dave navigate conflicting claims of violence respecting all communities regardless of race, caste, or origin?</a:t>
            </a:r>
          </a:p>
        </p:txBody>
      </p:sp>
      <p:sp>
        <p:nvSpPr>
          <p:cNvPr id="7" name="Freeform 7" descr="A group of people in military uniforms  Description automatically generated"/>
          <p:cNvSpPr/>
          <p:nvPr/>
        </p:nvSpPr>
        <p:spPr>
          <a:xfrm>
            <a:off x="9441628" y="1254139"/>
            <a:ext cx="7678222" cy="7563906"/>
          </a:xfrm>
          <a:custGeom>
            <a:avLst/>
            <a:gdLst/>
            <a:ahLst/>
            <a:cxnLst/>
            <a:rect l="l" t="t" r="r" b="b"/>
            <a:pathLst>
              <a:path w="7678222" h="7563906">
                <a:moveTo>
                  <a:pt x="0" y="0"/>
                </a:moveTo>
                <a:lnTo>
                  <a:pt x="7678222" y="0"/>
                </a:lnTo>
                <a:lnTo>
                  <a:pt x="7678222" y="7563906"/>
                </a:lnTo>
                <a:lnTo>
                  <a:pt x="0" y="7563906"/>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42" y="7239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grpSp>
        <p:nvGrpSpPr>
          <p:cNvPr id="4" name="Group 4"/>
          <p:cNvGrpSpPr/>
          <p:nvPr/>
        </p:nvGrpSpPr>
        <p:grpSpPr>
          <a:xfrm>
            <a:off x="-901044" y="5380240"/>
            <a:ext cx="20090088" cy="28575"/>
            <a:chOff x="0" y="0"/>
            <a:chExt cx="26786784" cy="38100"/>
          </a:xfrm>
        </p:grpSpPr>
        <p:sp>
          <p:nvSpPr>
            <p:cNvPr id="5" name="Freeform 5"/>
            <p:cNvSpPr/>
            <p:nvPr/>
          </p:nvSpPr>
          <p:spPr>
            <a:xfrm>
              <a:off x="19050" y="0"/>
              <a:ext cx="26748739" cy="38100"/>
            </a:xfrm>
            <a:custGeom>
              <a:avLst/>
              <a:gdLst/>
              <a:ahLst/>
              <a:cxnLst/>
              <a:rect l="l" t="t" r="r" b="b"/>
              <a:pathLst>
                <a:path w="26748739" h="38100">
                  <a:moveTo>
                    <a:pt x="0" y="0"/>
                  </a:moveTo>
                  <a:lnTo>
                    <a:pt x="26748739" y="0"/>
                  </a:lnTo>
                  <a:lnTo>
                    <a:pt x="26748739" y="38100"/>
                  </a:lnTo>
                  <a:lnTo>
                    <a:pt x="0" y="38100"/>
                  </a:lnTo>
                  <a:close/>
                </a:path>
              </a:pathLst>
            </a:custGeom>
            <a:solidFill>
              <a:srgbClr val="FFFFFF"/>
            </a:solidFill>
          </p:spPr>
          <p:txBody>
            <a:bodyPr/>
            <a:lstStyle/>
            <a:p>
              <a:endParaRPr lang="it-IT"/>
            </a:p>
          </p:txBody>
        </p:sp>
      </p:grpSp>
      <p:sp>
        <p:nvSpPr>
          <p:cNvPr id="6" name="Freeform 6"/>
          <p:cNvSpPr/>
          <p:nvPr/>
        </p:nvSpPr>
        <p:spPr>
          <a:xfrm>
            <a:off x="14993695" y="5143500"/>
            <a:ext cx="502056" cy="502056"/>
          </a:xfrm>
          <a:custGeom>
            <a:avLst/>
            <a:gdLst/>
            <a:ahLst/>
            <a:cxnLst/>
            <a:rect l="l" t="t" r="r" b="b"/>
            <a:pathLst>
              <a:path w="502056" h="502056">
                <a:moveTo>
                  <a:pt x="0" y="0"/>
                </a:moveTo>
                <a:lnTo>
                  <a:pt x="502056" y="0"/>
                </a:lnTo>
                <a:lnTo>
                  <a:pt x="502056" y="502056"/>
                </a:lnTo>
                <a:lnTo>
                  <a:pt x="0" y="502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7" name="Freeform 7"/>
          <p:cNvSpPr/>
          <p:nvPr/>
        </p:nvSpPr>
        <p:spPr>
          <a:xfrm>
            <a:off x="10339898" y="5143500"/>
            <a:ext cx="502056" cy="502056"/>
          </a:xfrm>
          <a:custGeom>
            <a:avLst/>
            <a:gdLst/>
            <a:ahLst/>
            <a:cxnLst/>
            <a:rect l="l" t="t" r="r" b="b"/>
            <a:pathLst>
              <a:path w="502056" h="502056">
                <a:moveTo>
                  <a:pt x="0" y="0"/>
                </a:moveTo>
                <a:lnTo>
                  <a:pt x="502056" y="0"/>
                </a:lnTo>
                <a:lnTo>
                  <a:pt x="502056" y="502056"/>
                </a:lnTo>
                <a:lnTo>
                  <a:pt x="0" y="502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8" name="Freeform 8"/>
          <p:cNvSpPr/>
          <p:nvPr/>
        </p:nvSpPr>
        <p:spPr>
          <a:xfrm>
            <a:off x="5684299" y="5143500"/>
            <a:ext cx="502056" cy="502056"/>
          </a:xfrm>
          <a:custGeom>
            <a:avLst/>
            <a:gdLst/>
            <a:ahLst/>
            <a:cxnLst/>
            <a:rect l="l" t="t" r="r" b="b"/>
            <a:pathLst>
              <a:path w="502056" h="502056">
                <a:moveTo>
                  <a:pt x="0" y="0"/>
                </a:moveTo>
                <a:lnTo>
                  <a:pt x="502056" y="0"/>
                </a:lnTo>
                <a:lnTo>
                  <a:pt x="502056" y="502056"/>
                </a:lnTo>
                <a:lnTo>
                  <a:pt x="0" y="502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9" name="Freeform 9"/>
          <p:cNvSpPr/>
          <p:nvPr/>
        </p:nvSpPr>
        <p:spPr>
          <a:xfrm>
            <a:off x="1028700" y="5143500"/>
            <a:ext cx="502056" cy="502056"/>
          </a:xfrm>
          <a:custGeom>
            <a:avLst/>
            <a:gdLst/>
            <a:ahLst/>
            <a:cxnLst/>
            <a:rect l="l" t="t" r="r" b="b"/>
            <a:pathLst>
              <a:path w="502056" h="502056">
                <a:moveTo>
                  <a:pt x="0" y="0"/>
                </a:moveTo>
                <a:lnTo>
                  <a:pt x="502056" y="0"/>
                </a:lnTo>
                <a:lnTo>
                  <a:pt x="502056" y="502056"/>
                </a:lnTo>
                <a:lnTo>
                  <a:pt x="0" y="502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0" name="TextBox 10"/>
          <p:cNvSpPr txBox="1"/>
          <p:nvPr/>
        </p:nvSpPr>
        <p:spPr>
          <a:xfrm>
            <a:off x="6629400" y="6843677"/>
            <a:ext cx="3710497" cy="1567397"/>
          </a:xfrm>
          <a:prstGeom prst="rect">
            <a:avLst/>
          </a:prstGeom>
        </p:spPr>
        <p:txBody>
          <a:bodyPr lIns="0" tIns="0" rIns="0" bIns="0" rtlCol="0" anchor="t">
            <a:spAutoFit/>
          </a:bodyPr>
          <a:lstStyle/>
          <a:p>
            <a:pPr marL="289560" lvl="1" indent="-144780" algn="l">
              <a:lnSpc>
                <a:spcPts val="2100"/>
              </a:lnSpc>
              <a:buFont typeface="Arial"/>
              <a:buChar char="•"/>
            </a:pPr>
            <a:r>
              <a:rPr lang="en-US" sz="2400" spc="22">
                <a:solidFill>
                  <a:srgbClr val="FFFFFF"/>
                </a:solidFill>
                <a:latin typeface="TT Rounds Condensed"/>
                <a:ea typeface="TT Rounds Condensed"/>
                <a:cs typeface="TT Rounds Condensed"/>
                <a:sym typeface="TT Rounds Condensed"/>
              </a:rPr>
              <a:t>to not engage in harassment of any kind, including sexual harassment or bullying behavior;</a:t>
            </a:r>
          </a:p>
          <a:p>
            <a:pPr marL="289560" lvl="1" indent="-144780" algn="l">
              <a:lnSpc>
                <a:spcPts val="2100"/>
              </a:lnSpc>
              <a:buFont typeface="Arial"/>
              <a:buChar char="•"/>
            </a:pPr>
            <a:r>
              <a:rPr lang="en-US" sz="2400" b="1" spc="22">
                <a:solidFill>
                  <a:srgbClr val="FFFFFF"/>
                </a:solidFill>
                <a:latin typeface="TT Rounds Condensed Bold"/>
                <a:ea typeface="TT Rounds Condensed Bold"/>
                <a:cs typeface="TT Rounds Condensed Bold"/>
                <a:sym typeface="TT Rounds Condensed Bold"/>
              </a:rPr>
              <a:t> </a:t>
            </a:r>
          </a:p>
        </p:txBody>
      </p:sp>
      <p:sp>
        <p:nvSpPr>
          <p:cNvPr id="11" name="TextBox 11"/>
          <p:cNvSpPr txBox="1"/>
          <p:nvPr/>
        </p:nvSpPr>
        <p:spPr>
          <a:xfrm>
            <a:off x="12344400" y="6843677"/>
            <a:ext cx="3352800" cy="2110046"/>
          </a:xfrm>
          <a:prstGeom prst="rect">
            <a:avLst/>
          </a:prstGeom>
        </p:spPr>
        <p:txBody>
          <a:bodyPr lIns="0" tIns="0" rIns="0" bIns="0" rtlCol="0" anchor="t">
            <a:spAutoFit/>
          </a:bodyPr>
          <a:lstStyle/>
          <a:p>
            <a:pPr marL="289560" lvl="1" indent="-144780" algn="l">
              <a:lnSpc>
                <a:spcPts val="2100"/>
              </a:lnSpc>
              <a:buFont typeface="Arial"/>
              <a:buChar char="•"/>
            </a:pPr>
            <a:r>
              <a:rPr lang="en-US" sz="2400" spc="22">
                <a:solidFill>
                  <a:srgbClr val="FFFFFF"/>
                </a:solidFill>
                <a:latin typeface="TT Rounds Condensed"/>
                <a:ea typeface="TT Rounds Condensed"/>
                <a:cs typeface="TT Rounds Condensed"/>
                <a:sym typeface="TT Rounds Condensed"/>
              </a:rPr>
              <a:t>to avoid injuring others, their property, reputation, or employment by false or malicious actions,    rumors, or any other verbal or physical abuses; </a:t>
            </a:r>
            <a:r>
              <a:rPr lang="en-US" sz="2400" b="1" spc="22">
                <a:solidFill>
                  <a:srgbClr val="FFFFFF"/>
                </a:solidFill>
                <a:latin typeface="TT Rounds Condensed Bold"/>
                <a:ea typeface="TT Rounds Condensed Bold"/>
                <a:cs typeface="TT Rounds Condensed Bold"/>
                <a:sym typeface="TT Rounds Condensed Bold"/>
              </a:rPr>
              <a:t> </a:t>
            </a:r>
          </a:p>
        </p:txBody>
      </p:sp>
      <p:sp>
        <p:nvSpPr>
          <p:cNvPr id="12" name="TextBox 12"/>
          <p:cNvSpPr txBox="1"/>
          <p:nvPr/>
        </p:nvSpPr>
        <p:spPr>
          <a:xfrm>
            <a:off x="1444464" y="6843677"/>
            <a:ext cx="4041935" cy="2380505"/>
          </a:xfrm>
          <a:prstGeom prst="rect">
            <a:avLst/>
          </a:prstGeom>
        </p:spPr>
        <p:txBody>
          <a:bodyPr lIns="0" tIns="0" rIns="0" bIns="0" rtlCol="0" anchor="t">
            <a:spAutoFit/>
          </a:bodyPr>
          <a:lstStyle/>
          <a:p>
            <a:pPr marL="289560" lvl="1" indent="-144780" algn="l">
              <a:lnSpc>
                <a:spcPts val="2100"/>
              </a:lnSpc>
              <a:buFont typeface="Arial"/>
              <a:buChar char="•"/>
            </a:pPr>
            <a:r>
              <a:rPr lang="en-US" sz="2400" spc="22">
                <a:solidFill>
                  <a:srgbClr val="FFFFFF"/>
                </a:solidFill>
                <a:latin typeface="TT Rounds Condensed"/>
                <a:ea typeface="TT Rounds Condensed"/>
                <a:cs typeface="TT Rounds Condensed"/>
                <a:sym typeface="TT Rounds Condensed"/>
              </a:rPr>
              <a:t>to treat all persons fairly and with respect, and to not engage in discrimination based on characteristics such as race, religion, gender, disability, age, national origin, sexual orientation, gender identity, or gender expression;</a:t>
            </a:r>
          </a:p>
        </p:txBody>
      </p:sp>
      <p:sp>
        <p:nvSpPr>
          <p:cNvPr id="13" name="Freeform 13"/>
          <p:cNvSpPr/>
          <p:nvPr/>
        </p:nvSpPr>
        <p:spPr>
          <a:xfrm>
            <a:off x="-649208" y="-660586"/>
            <a:ext cx="19544333" cy="4815686"/>
          </a:xfrm>
          <a:custGeom>
            <a:avLst/>
            <a:gdLst/>
            <a:ahLst/>
            <a:cxnLst/>
            <a:rect l="l" t="t" r="r" b="b"/>
            <a:pathLst>
              <a:path w="19544333" h="4815686">
                <a:moveTo>
                  <a:pt x="0" y="0"/>
                </a:moveTo>
                <a:lnTo>
                  <a:pt x="19544333" y="0"/>
                </a:lnTo>
                <a:lnTo>
                  <a:pt x="19544333" y="4815686"/>
                </a:lnTo>
                <a:lnTo>
                  <a:pt x="0" y="48156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4" name="TextBox 14"/>
          <p:cNvSpPr txBox="1"/>
          <p:nvPr/>
        </p:nvSpPr>
        <p:spPr>
          <a:xfrm>
            <a:off x="2976880" y="952500"/>
            <a:ext cx="12334241" cy="2227482"/>
          </a:xfrm>
          <a:prstGeom prst="rect">
            <a:avLst/>
          </a:prstGeom>
        </p:spPr>
        <p:txBody>
          <a:bodyPr lIns="0" tIns="0" rIns="0" bIns="0" rtlCol="0" anchor="t">
            <a:spAutoFit/>
          </a:bodyPr>
          <a:lstStyle/>
          <a:p>
            <a:pPr algn="ctr">
              <a:lnSpc>
                <a:spcPts val="8749"/>
              </a:lnSpc>
            </a:pPr>
            <a:r>
              <a:rPr lang="en-US" sz="6998" spc="-304">
                <a:solidFill>
                  <a:srgbClr val="222222"/>
                </a:solidFill>
                <a:latin typeface="TT Rounds Condensed"/>
                <a:ea typeface="TT Rounds Condensed"/>
                <a:cs typeface="TT Rounds Condensed"/>
                <a:sym typeface="TT Rounds Condensed"/>
              </a:rPr>
              <a:t>IEEE Code of Ethics No 2</a:t>
            </a:r>
          </a:p>
          <a:p>
            <a:pPr algn="ctr">
              <a:lnSpc>
                <a:spcPts val="8749"/>
              </a:lnSpc>
            </a:pPr>
            <a:endParaRPr lang="en-US" sz="6998" spc="-304">
              <a:solidFill>
                <a:srgbClr val="222222"/>
              </a:solidFill>
              <a:latin typeface="TT Rounds Condensed"/>
              <a:ea typeface="TT Rounds Condensed"/>
              <a:cs typeface="TT Rounds Condensed"/>
              <a:sym typeface="TT Round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txBody>
            <a:bodyPr/>
            <a:lstStyle/>
            <a:p>
              <a:endParaRPr lang="it-IT"/>
            </a:p>
          </p:txBody>
        </p:sp>
      </p:grpSp>
      <p:sp>
        <p:nvSpPr>
          <p:cNvPr id="4" name="Freeform 4"/>
          <p:cNvSpPr/>
          <p:nvPr/>
        </p:nvSpPr>
        <p:spPr>
          <a:xfrm>
            <a:off x="281744" y="4961625"/>
            <a:ext cx="4825972" cy="4482783"/>
          </a:xfrm>
          <a:custGeom>
            <a:avLst/>
            <a:gdLst/>
            <a:ahLst/>
            <a:cxnLst/>
            <a:rect l="l" t="t" r="r" b="b"/>
            <a:pathLst>
              <a:path w="4825972" h="4482783">
                <a:moveTo>
                  <a:pt x="0" y="0"/>
                </a:moveTo>
                <a:lnTo>
                  <a:pt x="4825972" y="0"/>
                </a:lnTo>
                <a:lnTo>
                  <a:pt x="4825972" y="4482783"/>
                </a:lnTo>
                <a:lnTo>
                  <a:pt x="0" y="4482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533400" y="5676901"/>
            <a:ext cx="4267201" cy="2995692"/>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Fairness and Respect</a:t>
            </a:r>
          </a:p>
          <a:p>
            <a:pPr marL="337820" lvl="1" indent="-168910" algn="l">
              <a:lnSpc>
                <a:spcPts val="3359"/>
              </a:lnSpc>
              <a:buFont typeface="Arial"/>
              <a:buChar char="•"/>
            </a:pPr>
            <a:r>
              <a:rPr lang="en-US" sz="2799" spc="26">
                <a:solidFill>
                  <a:srgbClr val="000000"/>
                </a:solidFill>
                <a:latin typeface="TT Rounds Condensed"/>
                <a:ea typeface="TT Rounds Condensed"/>
                <a:cs typeface="TT Rounds Condensed"/>
                <a:sym typeface="TT Rounds Condensed"/>
              </a:rPr>
              <a:t>The Jumma people were unfairly attacked because of their ethnicity.</a:t>
            </a:r>
          </a:p>
          <a:p>
            <a:pPr marL="337820" lvl="1" indent="-168910" algn="l">
              <a:lnSpc>
                <a:spcPts val="3359"/>
              </a:lnSpc>
              <a:buFont typeface="Arial"/>
              <a:buChar char="•"/>
            </a:pPr>
            <a:r>
              <a:rPr lang="en-US" sz="2799" spc="26">
                <a:solidFill>
                  <a:srgbClr val="000000"/>
                </a:solidFill>
                <a:latin typeface="TT Rounds Condensed"/>
                <a:ea typeface="TT Rounds Condensed"/>
                <a:cs typeface="TT Rounds Condensed"/>
                <a:sym typeface="TT Rounds Condensed"/>
              </a:rPr>
              <a:t>They were falsely labeled as "anti-state" or "separatists.“</a:t>
            </a:r>
          </a:p>
          <a:p>
            <a:pPr marL="337820" lvl="1" indent="-168910" algn="ctr">
              <a:lnSpc>
                <a:spcPts val="3159"/>
              </a:lnSpc>
            </a:pPr>
            <a:endParaRPr lang="en-US" sz="2799" spc="26">
              <a:solidFill>
                <a:srgbClr val="000000"/>
              </a:solidFill>
              <a:latin typeface="TT Rounds Condensed"/>
              <a:ea typeface="TT Rounds Condensed"/>
              <a:cs typeface="TT Rounds Condensed"/>
              <a:sym typeface="TT Rounds Condensed"/>
            </a:endParaRPr>
          </a:p>
        </p:txBody>
      </p:sp>
      <p:sp>
        <p:nvSpPr>
          <p:cNvPr id="6" name="Freeform 6"/>
          <p:cNvSpPr/>
          <p:nvPr/>
        </p:nvSpPr>
        <p:spPr>
          <a:xfrm>
            <a:off x="12318304" y="4961993"/>
            <a:ext cx="5462393" cy="4433648"/>
          </a:xfrm>
          <a:custGeom>
            <a:avLst/>
            <a:gdLst/>
            <a:ahLst/>
            <a:cxnLst/>
            <a:rect l="l" t="t" r="r" b="b"/>
            <a:pathLst>
              <a:path w="5462393" h="4433648">
                <a:moveTo>
                  <a:pt x="0" y="0"/>
                </a:moveTo>
                <a:lnTo>
                  <a:pt x="5462392" y="0"/>
                </a:lnTo>
                <a:lnTo>
                  <a:pt x="5462392" y="4433649"/>
                </a:lnTo>
                <a:lnTo>
                  <a:pt x="0" y="4433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7" name="Freeform 7"/>
          <p:cNvSpPr/>
          <p:nvPr/>
        </p:nvSpPr>
        <p:spPr>
          <a:xfrm>
            <a:off x="7405501" y="3055495"/>
            <a:ext cx="3028583" cy="1347604"/>
          </a:xfrm>
          <a:custGeom>
            <a:avLst/>
            <a:gdLst/>
            <a:ahLst/>
            <a:cxnLst/>
            <a:rect l="l" t="t" r="r" b="b"/>
            <a:pathLst>
              <a:path w="3028583" h="1347604">
                <a:moveTo>
                  <a:pt x="0" y="0"/>
                </a:moveTo>
                <a:lnTo>
                  <a:pt x="3028583" y="0"/>
                </a:lnTo>
                <a:lnTo>
                  <a:pt x="3028583" y="1347604"/>
                </a:lnTo>
                <a:lnTo>
                  <a:pt x="0" y="1347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8" name="TextBox 8"/>
          <p:cNvSpPr txBox="1"/>
          <p:nvPr/>
        </p:nvSpPr>
        <p:spPr>
          <a:xfrm>
            <a:off x="7649001" y="3496984"/>
            <a:ext cx="2028399" cy="718452"/>
          </a:xfrm>
          <a:prstGeom prst="rect">
            <a:avLst/>
          </a:prstGeom>
        </p:spPr>
        <p:txBody>
          <a:bodyPr lIns="0" tIns="0" rIns="0" bIns="0" rtlCol="0" anchor="t">
            <a:spAutoFit/>
          </a:bodyPr>
          <a:lstStyle/>
          <a:p>
            <a:pPr algn="ctr">
              <a:lnSpc>
                <a:spcPts val="4921"/>
              </a:lnSpc>
            </a:pPr>
            <a:r>
              <a:rPr lang="en-US" sz="2799" b="1" spc="26">
                <a:solidFill>
                  <a:srgbClr val="323232"/>
                </a:solidFill>
                <a:latin typeface="TT Rounds Condensed Bold"/>
                <a:ea typeface="TT Rounds Condensed Bold"/>
                <a:cs typeface="TT Rounds Condensed Bold"/>
                <a:sym typeface="TT Rounds Condensed Bold"/>
              </a:rPr>
              <a:t>Rule 8</a:t>
            </a:r>
          </a:p>
        </p:txBody>
      </p:sp>
      <p:sp>
        <p:nvSpPr>
          <p:cNvPr id="9" name="TextBox 9"/>
          <p:cNvSpPr txBox="1"/>
          <p:nvPr/>
        </p:nvSpPr>
        <p:spPr>
          <a:xfrm>
            <a:off x="5544564" y="1000125"/>
            <a:ext cx="7198872" cy="1086967"/>
          </a:xfrm>
          <a:prstGeom prst="rect">
            <a:avLst/>
          </a:prstGeom>
        </p:spPr>
        <p:txBody>
          <a:bodyPr lIns="0" tIns="0" rIns="0" bIns="0" rtlCol="0" anchor="t">
            <a:spAutoFit/>
          </a:bodyPr>
          <a:lstStyle/>
          <a:p>
            <a:pPr algn="ctr">
              <a:lnSpc>
                <a:spcPts val="8100"/>
              </a:lnSpc>
            </a:pPr>
            <a:r>
              <a:rPr lang="en-US" sz="6000" spc="-340">
                <a:solidFill>
                  <a:srgbClr val="FFFFFF"/>
                </a:solidFill>
                <a:latin typeface="TT Rounds Condensed"/>
                <a:ea typeface="TT Rounds Condensed"/>
                <a:cs typeface="TT Rounds Condensed"/>
                <a:sym typeface="TT Rounds Condensed"/>
              </a:rPr>
              <a:t>Ethical Code Violation</a:t>
            </a:r>
          </a:p>
        </p:txBody>
      </p:sp>
      <p:sp>
        <p:nvSpPr>
          <p:cNvPr id="10" name="TextBox 10"/>
          <p:cNvSpPr txBox="1"/>
          <p:nvPr/>
        </p:nvSpPr>
        <p:spPr>
          <a:xfrm>
            <a:off x="12573000" y="5981700"/>
            <a:ext cx="4953000" cy="2564805"/>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Avoiding Harm</a:t>
            </a:r>
          </a:p>
          <a:p>
            <a:pPr marL="337820" lvl="1" indent="-168910" algn="l">
              <a:lnSpc>
                <a:spcPts val="3359"/>
              </a:lnSpc>
              <a:buFont typeface="Arial"/>
              <a:buChar char="•"/>
            </a:pPr>
            <a:r>
              <a:rPr lang="en-US" sz="2799" spc="26">
                <a:solidFill>
                  <a:srgbClr val="000000"/>
                </a:solidFill>
                <a:latin typeface="TT Rounds Condensed"/>
                <a:ea typeface="TT Rounds Condensed"/>
                <a:cs typeface="TT Rounds Condensed"/>
                <a:sym typeface="TT Rounds Condensed"/>
              </a:rPr>
              <a:t>False accusations caused physical harm and death.</a:t>
            </a:r>
          </a:p>
          <a:p>
            <a:pPr marL="337820" lvl="1" indent="-168910" algn="l">
              <a:lnSpc>
                <a:spcPts val="3359"/>
              </a:lnSpc>
              <a:buFont typeface="Arial"/>
              <a:buChar char="•"/>
            </a:pPr>
            <a:r>
              <a:rPr lang="en-US" sz="2799" spc="26">
                <a:solidFill>
                  <a:srgbClr val="000000"/>
                </a:solidFill>
                <a:latin typeface="TT Rounds Condensed"/>
                <a:ea typeface="TT Rounds Condensed"/>
                <a:cs typeface="TT Rounds Condensed"/>
                <a:sym typeface="TT Rounds Condensed"/>
              </a:rPr>
              <a:t>Rumors damaged the Jumma people's reputation and safety.</a:t>
            </a:r>
          </a:p>
          <a:p>
            <a:pPr marL="337820" lvl="1" indent="-168910" algn="ctr">
              <a:lnSpc>
                <a:spcPts val="3159"/>
              </a:lnSpc>
            </a:pPr>
            <a:endParaRPr lang="en-US" sz="2799" spc="26">
              <a:solidFill>
                <a:srgbClr val="000000"/>
              </a:solidFill>
              <a:latin typeface="TT Rounds Condensed"/>
              <a:ea typeface="TT Rounds Condensed"/>
              <a:cs typeface="TT Rounds Condensed"/>
              <a:sym typeface="TT Rounds Condensed"/>
            </a:endParaRPr>
          </a:p>
        </p:txBody>
      </p:sp>
      <p:sp>
        <p:nvSpPr>
          <p:cNvPr id="11" name="Freeform 11"/>
          <p:cNvSpPr/>
          <p:nvPr/>
        </p:nvSpPr>
        <p:spPr>
          <a:xfrm>
            <a:off x="1637269" y="4948102"/>
            <a:ext cx="9995627" cy="4462598"/>
          </a:xfrm>
          <a:custGeom>
            <a:avLst/>
            <a:gdLst/>
            <a:ahLst/>
            <a:cxnLst/>
            <a:rect l="l" t="t" r="r" b="b"/>
            <a:pathLst>
              <a:path w="9995627" h="4462598">
                <a:moveTo>
                  <a:pt x="0" y="0"/>
                </a:moveTo>
                <a:lnTo>
                  <a:pt x="9995627" y="0"/>
                </a:lnTo>
                <a:lnTo>
                  <a:pt x="9995627" y="4462598"/>
                </a:lnTo>
                <a:lnTo>
                  <a:pt x="0" y="44625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it-IT"/>
          </a:p>
        </p:txBody>
      </p:sp>
      <p:sp>
        <p:nvSpPr>
          <p:cNvPr id="12" name="Freeform 12"/>
          <p:cNvSpPr/>
          <p:nvPr/>
        </p:nvSpPr>
        <p:spPr>
          <a:xfrm>
            <a:off x="13335093" y="3470536"/>
            <a:ext cx="2596438" cy="1016079"/>
          </a:xfrm>
          <a:custGeom>
            <a:avLst/>
            <a:gdLst/>
            <a:ahLst/>
            <a:cxnLst/>
            <a:rect l="l" t="t" r="r" b="b"/>
            <a:pathLst>
              <a:path w="2596438" h="1016079">
                <a:moveTo>
                  <a:pt x="0" y="0"/>
                </a:moveTo>
                <a:lnTo>
                  <a:pt x="2596437" y="0"/>
                </a:lnTo>
                <a:lnTo>
                  <a:pt x="2596437" y="1016080"/>
                </a:lnTo>
                <a:lnTo>
                  <a:pt x="0" y="10160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it-IT"/>
          </a:p>
        </p:txBody>
      </p:sp>
      <p:sp>
        <p:nvSpPr>
          <p:cNvPr id="13" name="TextBox 13"/>
          <p:cNvSpPr txBox="1"/>
          <p:nvPr/>
        </p:nvSpPr>
        <p:spPr>
          <a:xfrm>
            <a:off x="13749904" y="3542704"/>
            <a:ext cx="1766817" cy="719345"/>
          </a:xfrm>
          <a:prstGeom prst="rect">
            <a:avLst/>
          </a:prstGeom>
        </p:spPr>
        <p:txBody>
          <a:bodyPr lIns="0" tIns="0" rIns="0" bIns="0" rtlCol="0" anchor="t">
            <a:spAutoFit/>
          </a:bodyPr>
          <a:lstStyle/>
          <a:p>
            <a:pPr algn="ctr">
              <a:lnSpc>
                <a:spcPts val="4921"/>
              </a:lnSpc>
            </a:pPr>
            <a:r>
              <a:rPr lang="en-US" sz="2799" b="1" spc="26">
                <a:solidFill>
                  <a:srgbClr val="323232"/>
                </a:solidFill>
                <a:latin typeface="TT Rounds Condensed Bold"/>
                <a:ea typeface="TT Rounds Condensed Bold"/>
                <a:cs typeface="TT Rounds Condensed Bold"/>
                <a:sym typeface="TT Rounds Condensed Bold"/>
              </a:rPr>
              <a:t>Rule 9</a:t>
            </a:r>
          </a:p>
        </p:txBody>
      </p:sp>
      <p:sp>
        <p:nvSpPr>
          <p:cNvPr id="14" name="TextBox 14"/>
          <p:cNvSpPr txBox="1"/>
          <p:nvPr/>
        </p:nvSpPr>
        <p:spPr>
          <a:xfrm>
            <a:off x="6400800" y="5860627"/>
            <a:ext cx="4683981" cy="3426579"/>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Harassment</a:t>
            </a:r>
          </a:p>
          <a:p>
            <a:pPr marL="337820" lvl="1" indent="-168910" algn="l">
              <a:lnSpc>
                <a:spcPts val="3359"/>
              </a:lnSpc>
              <a:buFont typeface="Arial"/>
              <a:buChar char="•"/>
            </a:pPr>
            <a:r>
              <a:rPr lang="en-US" sz="2799" spc="26">
                <a:solidFill>
                  <a:srgbClr val="000000"/>
                </a:solidFill>
                <a:latin typeface="TT Rounds Condensed"/>
                <a:ea typeface="TT Rounds Condensed"/>
                <a:cs typeface="TT Rounds Condensed"/>
                <a:sym typeface="TT Rounds Condensed"/>
              </a:rPr>
              <a:t>The Jumma people were attacked and had their homes burned.</a:t>
            </a:r>
          </a:p>
          <a:p>
            <a:pPr marL="337820" lvl="1" indent="-168910" algn="l">
              <a:lnSpc>
                <a:spcPts val="3359"/>
              </a:lnSpc>
              <a:buFont typeface="Arial"/>
              <a:buChar char="•"/>
            </a:pPr>
            <a:r>
              <a:rPr lang="en-US" sz="2799" spc="26">
                <a:solidFill>
                  <a:srgbClr val="000000"/>
                </a:solidFill>
                <a:latin typeface="TT Rounds Condensed"/>
                <a:ea typeface="TT Rounds Condensed"/>
                <a:cs typeface="TT Rounds Condensed"/>
                <a:sym typeface="TT Rounds Condensed"/>
              </a:rPr>
              <a:t>False rumors were spread to encourage violence against them.</a:t>
            </a:r>
          </a:p>
          <a:p>
            <a:pPr marL="337820" lvl="1" indent="-168910" algn="ctr">
              <a:lnSpc>
                <a:spcPts val="3159"/>
              </a:lnSpc>
            </a:pPr>
            <a:endParaRPr lang="en-US" sz="2799" spc="26">
              <a:solidFill>
                <a:srgbClr val="000000"/>
              </a:solidFill>
              <a:latin typeface="TT Rounds Condensed"/>
              <a:ea typeface="TT Rounds Condensed"/>
              <a:cs typeface="TT Rounds Condensed"/>
              <a:sym typeface="TT Rounds Condensed"/>
            </a:endParaRPr>
          </a:p>
        </p:txBody>
      </p:sp>
      <p:sp>
        <p:nvSpPr>
          <p:cNvPr id="15" name="Freeform 15"/>
          <p:cNvSpPr/>
          <p:nvPr/>
        </p:nvSpPr>
        <p:spPr>
          <a:xfrm>
            <a:off x="1620807" y="3118985"/>
            <a:ext cx="3028583" cy="1347604"/>
          </a:xfrm>
          <a:custGeom>
            <a:avLst/>
            <a:gdLst/>
            <a:ahLst/>
            <a:cxnLst/>
            <a:rect l="l" t="t" r="r" b="b"/>
            <a:pathLst>
              <a:path w="3028583" h="1347604">
                <a:moveTo>
                  <a:pt x="0" y="0"/>
                </a:moveTo>
                <a:lnTo>
                  <a:pt x="3028583" y="0"/>
                </a:lnTo>
                <a:lnTo>
                  <a:pt x="3028583" y="1347604"/>
                </a:lnTo>
                <a:lnTo>
                  <a:pt x="0" y="1347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16" name="TextBox 16"/>
          <p:cNvSpPr txBox="1"/>
          <p:nvPr/>
        </p:nvSpPr>
        <p:spPr>
          <a:xfrm>
            <a:off x="1974092" y="3496209"/>
            <a:ext cx="1766817" cy="719345"/>
          </a:xfrm>
          <a:prstGeom prst="rect">
            <a:avLst/>
          </a:prstGeom>
        </p:spPr>
        <p:txBody>
          <a:bodyPr lIns="0" tIns="0" rIns="0" bIns="0" rtlCol="0" anchor="t">
            <a:spAutoFit/>
          </a:bodyPr>
          <a:lstStyle/>
          <a:p>
            <a:pPr algn="ctr">
              <a:lnSpc>
                <a:spcPts val="4921"/>
              </a:lnSpc>
            </a:pPr>
            <a:r>
              <a:rPr lang="en-US" sz="2799" b="1" spc="26">
                <a:solidFill>
                  <a:srgbClr val="323232"/>
                </a:solidFill>
                <a:latin typeface="TT Rounds Condensed Bold"/>
                <a:ea typeface="TT Rounds Condensed Bold"/>
                <a:cs typeface="TT Rounds Condensed Bold"/>
                <a:sym typeface="TT Rounds Condensed Bold"/>
              </a:rPr>
              <a:t>Rule 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1056</Words>
  <Application>Microsoft Office PowerPoint</Application>
  <PresentationFormat>Custom</PresentationFormat>
  <Paragraphs>147</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Balancing   Security and   Human   Rights in   Chittagong   Hill Track  :   Violating   IEEe code   of   Ethics   No : II</dc:title>
  <cp:lastModifiedBy>MD. SHOHANUR RAHMAN SHOHAN</cp:lastModifiedBy>
  <cp:revision>3</cp:revision>
  <dcterms:created xsi:type="dcterms:W3CDTF">2006-08-16T00:00:00Z</dcterms:created>
  <dcterms:modified xsi:type="dcterms:W3CDTF">2024-11-19T01:23:49Z</dcterms:modified>
  <dc:identifier>DAGW1uWDfIU</dc:identifier>
</cp:coreProperties>
</file>